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9" r:id="rId2"/>
    <p:sldId id="261" r:id="rId3"/>
    <p:sldId id="329" r:id="rId4"/>
    <p:sldId id="330" r:id="rId5"/>
    <p:sldId id="326" r:id="rId6"/>
    <p:sldId id="327" r:id="rId7"/>
    <p:sldId id="307" r:id="rId8"/>
    <p:sldId id="331" r:id="rId9"/>
    <p:sldId id="340" r:id="rId10"/>
    <p:sldId id="323" r:id="rId11"/>
    <p:sldId id="338" r:id="rId12"/>
    <p:sldId id="295" r:id="rId13"/>
    <p:sldId id="339" r:id="rId14"/>
    <p:sldId id="298" r:id="rId15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lanta Skuczyńska" initials="JS" lastIdx="5" clrIdx="0"/>
  <p:cmAuthor id="2" name="Wiesława Modrzejewska" initials="WM" lastIdx="2" clrIdx="1">
    <p:extLst>
      <p:ext uri="{19B8F6BF-5375-455C-9EA6-DF929625EA0E}">
        <p15:presenceInfo xmlns:p15="http://schemas.microsoft.com/office/powerpoint/2012/main" userId="S-1-5-21-2438430134-3825293753-493725779-1229" providerId="AD"/>
      </p:ext>
    </p:extLst>
  </p:cmAuthor>
  <p:cmAuthor id="3" name="Gmina Chojnice" initials="GC" lastIdx="4" clrIdx="2">
    <p:extLst>
      <p:ext uri="{19B8F6BF-5375-455C-9EA6-DF929625EA0E}">
        <p15:presenceInfo xmlns:p15="http://schemas.microsoft.com/office/powerpoint/2012/main" userId="35429fd98994744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66CC"/>
    <a:srgbClr val="F8A6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94" autoAdjust="0"/>
    <p:restoredTop sz="91034" autoAdjust="0"/>
  </p:normalViewPr>
  <p:slideViewPr>
    <p:cSldViewPr snapToGrid="0">
      <p:cViewPr varScale="1">
        <p:scale>
          <a:sx n="77" d="100"/>
          <a:sy n="77" d="100"/>
        </p:scale>
        <p:origin x="15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256850140109299E-2"/>
          <c:y val="4.0785747659428537E-2"/>
          <c:w val="0.9246400902785703"/>
          <c:h val="0.8803011855204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część równoważąca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Arkusz1!$B$2:$B$5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02-4153-B86D-0575B5245F93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część wyrównawcza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Arkusz1!$C$2:$C$5</c:f>
              <c:numCache>
                <c:formatCode>General</c:formatCode>
                <c:ptCount val="4"/>
                <c:pt idx="0">
                  <c:v>4.5999999999999996</c:v>
                </c:pt>
                <c:pt idx="1">
                  <c:v>7</c:v>
                </c:pt>
                <c:pt idx="2">
                  <c:v>16.2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502-4153-B86D-0575B5245F93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część oświatowa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Arkusz1!$D$2:$D$5</c:f>
              <c:numCache>
                <c:formatCode>0.00</c:formatCode>
                <c:ptCount val="4"/>
                <c:pt idx="0">
                  <c:v>19.7</c:v>
                </c:pt>
                <c:pt idx="1">
                  <c:v>24.5</c:v>
                </c:pt>
                <c:pt idx="2">
                  <c:v>30.6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502-4153-B86D-0575B5245F93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uzupełnienie subwencji ogólnej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Arkusz1!$E$2:$E$5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5B8D-44A6-95E7-14DD9FE3C9B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09834271"/>
        <c:axId val="984344111"/>
      </c:barChart>
      <c:catAx>
        <c:axId val="13098342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84344111"/>
        <c:crosses val="autoZero"/>
        <c:auto val="1"/>
        <c:lblAlgn val="ctr"/>
        <c:lblOffset val="100"/>
        <c:noMultiLvlLbl val="0"/>
      </c:catAx>
      <c:valAx>
        <c:axId val="9843441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3098342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7946859903381638"/>
          <c:y val="0.24130576383225377"/>
          <c:w val="0.17053140096618358"/>
          <c:h val="0.597924998906723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036238223845208E-2"/>
          <c:y val="4.0785747659428537E-2"/>
          <c:w val="0.9246400902785703"/>
          <c:h val="0.8803011855204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CIT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Arkusz1!$B$2:$B$5</c:f>
              <c:numCache>
                <c:formatCode>General</c:formatCode>
                <c:ptCount val="4"/>
                <c:pt idx="0">
                  <c:v>0.3</c:v>
                </c:pt>
                <c:pt idx="1">
                  <c:v>0.3</c:v>
                </c:pt>
                <c:pt idx="2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02-4153-B86D-0575B5245F93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PIT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606-4E56-A1E8-6BFC7E04F1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Arkusz1!$C$2:$C$5</c:f>
              <c:numCache>
                <c:formatCode>General</c:formatCode>
                <c:ptCount val="4"/>
                <c:pt idx="0" formatCode="0.0">
                  <c:v>31.8</c:v>
                </c:pt>
                <c:pt idx="1">
                  <c:v>14.6</c:v>
                </c:pt>
                <c:pt idx="2">
                  <c:v>21.3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502-4153-B86D-0575B5245F9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09834271"/>
        <c:axId val="984344111"/>
      </c:barChart>
      <c:catAx>
        <c:axId val="13098342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84344111"/>
        <c:crosses val="autoZero"/>
        <c:auto val="1"/>
        <c:lblAlgn val="ctr"/>
        <c:lblOffset val="100"/>
        <c:noMultiLvlLbl val="0"/>
      </c:catAx>
      <c:valAx>
        <c:axId val="9843441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309834271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</c:dTable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7946859903381638"/>
          <c:y val="0.24130576383225377"/>
          <c:w val="0.17053140096618358"/>
          <c:h val="0.597924998906723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Wydatki ogółem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Arkusz1!$B$2:$B$5</c:f>
              <c:numCache>
                <c:formatCode>General</c:formatCode>
                <c:ptCount val="4"/>
                <c:pt idx="0">
                  <c:v>139.69999999999999</c:v>
                </c:pt>
                <c:pt idx="1">
                  <c:v>144</c:v>
                </c:pt>
                <c:pt idx="2">
                  <c:v>149.30000000000001</c:v>
                </c:pt>
                <c:pt idx="3">
                  <c:v>166.7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5B-459A-A723-C1DE2317CBA1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Wydatki bieżące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Arkusz1!$C$2:$C$5</c:f>
              <c:numCache>
                <c:formatCode>General</c:formatCode>
                <c:ptCount val="4"/>
                <c:pt idx="0">
                  <c:v>101.1</c:v>
                </c:pt>
                <c:pt idx="1">
                  <c:v>114.4</c:v>
                </c:pt>
                <c:pt idx="2">
                  <c:v>112.1</c:v>
                </c:pt>
                <c:pt idx="3">
                  <c:v>115.1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55B-459A-A723-C1DE2317CBA1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Wydatki majątkowe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Arkusz1!$D$2:$D$5</c:f>
              <c:numCache>
                <c:formatCode>General</c:formatCode>
                <c:ptCount val="4"/>
                <c:pt idx="0">
                  <c:v>38.6</c:v>
                </c:pt>
                <c:pt idx="1">
                  <c:v>29.6</c:v>
                </c:pt>
                <c:pt idx="2">
                  <c:v>37.200000000000003</c:v>
                </c:pt>
                <c:pt idx="3">
                  <c:v>51.6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55B-459A-A723-C1DE2317CBA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74874832"/>
        <c:axId val="719784240"/>
      </c:barChart>
      <c:catAx>
        <c:axId val="774874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719784240"/>
        <c:crosses val="autoZero"/>
        <c:auto val="1"/>
        <c:lblAlgn val="ctr"/>
        <c:lblOffset val="100"/>
        <c:noMultiLvlLbl val="0"/>
      </c:catAx>
      <c:valAx>
        <c:axId val="719784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774874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kredyty i pożyczki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Arkusz1!$B$2:$B$5</c:f>
              <c:numCache>
                <c:formatCode>General</c:formatCode>
                <c:ptCount val="4"/>
                <c:pt idx="0">
                  <c:v>27.2</c:v>
                </c:pt>
                <c:pt idx="1">
                  <c:v>33.299999999999997</c:v>
                </c:pt>
                <c:pt idx="2">
                  <c:v>48.1</c:v>
                </c:pt>
                <c:pt idx="3">
                  <c:v>55.5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45-4520-92E3-300E3362122D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dochody Gminy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Arkusz1!$C$2:$C$5</c:f>
              <c:numCache>
                <c:formatCode>General</c:formatCode>
                <c:ptCount val="4"/>
                <c:pt idx="0">
                  <c:v>115</c:v>
                </c:pt>
                <c:pt idx="1">
                  <c:v>123.6</c:v>
                </c:pt>
                <c:pt idx="2">
                  <c:v>125.2</c:v>
                </c:pt>
                <c:pt idx="3">
                  <c:v>149.30000000000001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45-4520-92E3-300E3362122D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procent zadłużenia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Arkusz1!$D$2:$D$5</c:f>
              <c:numCache>
                <c:formatCode>General</c:formatCode>
                <c:ptCount val="4"/>
                <c:pt idx="0">
                  <c:v>23.65</c:v>
                </c:pt>
                <c:pt idx="1">
                  <c:v>26.94</c:v>
                </c:pt>
                <c:pt idx="2">
                  <c:v>38.42</c:v>
                </c:pt>
                <c:pt idx="3">
                  <c:v>37.19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45-4520-92E3-300E336212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52140416"/>
        <c:axId val="626047264"/>
      </c:barChart>
      <c:catAx>
        <c:axId val="752140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26047264"/>
        <c:crosses val="autoZero"/>
        <c:auto val="1"/>
        <c:lblAlgn val="ctr"/>
        <c:lblOffset val="100"/>
        <c:noMultiLvlLbl val="0"/>
      </c:catAx>
      <c:valAx>
        <c:axId val="62604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752140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B0ECE9-2E7C-4247-8AF0-74BDBE7D20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8B410E3-BEA8-43AB-9AAF-CF8C5EF0D106}">
      <dgm:prSet phldrT="[Teks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Dochody</a:t>
          </a:r>
          <a:r>
            <a:rPr lang="pl-P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–  149,3 </a:t>
          </a: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mln</a:t>
          </a:r>
          <a:r>
            <a:rPr lang="pl-P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zł</a:t>
          </a:r>
        </a:p>
      </dgm:t>
    </dgm:pt>
    <dgm:pt modelId="{B93DA179-A921-4E25-944D-B677614A488A}" type="parTrans" cxnId="{C85B1CB6-346B-4A17-AD6E-AB5C5BE9401F}">
      <dgm:prSet/>
      <dgm:spPr/>
      <dgm:t>
        <a:bodyPr/>
        <a:lstStyle/>
        <a:p>
          <a:endParaRPr lang="pl-PL"/>
        </a:p>
      </dgm:t>
    </dgm:pt>
    <dgm:pt modelId="{7A6297D0-71C9-4E02-A0FF-0625A0A78F9D}" type="sibTrans" cxnId="{C85B1CB6-346B-4A17-AD6E-AB5C5BE9401F}">
      <dgm:prSet/>
      <dgm:spPr/>
      <dgm:t>
        <a:bodyPr/>
        <a:lstStyle/>
        <a:p>
          <a:endParaRPr lang="pl-PL"/>
        </a:p>
      </dgm:t>
    </dgm:pt>
    <dgm:pt modelId="{624AB02D-EFE7-4D16-93AF-3742A64382F1}">
      <dgm:prSet phldrT="[Teks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Wydatki  –  166,7 mln zł  </a:t>
          </a:r>
        </a:p>
      </dgm:t>
    </dgm:pt>
    <dgm:pt modelId="{7650467F-127C-4928-8226-580E319851D5}" type="parTrans" cxnId="{7F025C2E-DEE5-4A76-9162-600229A960B9}">
      <dgm:prSet/>
      <dgm:spPr/>
      <dgm:t>
        <a:bodyPr/>
        <a:lstStyle/>
        <a:p>
          <a:endParaRPr lang="pl-PL"/>
        </a:p>
      </dgm:t>
    </dgm:pt>
    <dgm:pt modelId="{01EDC316-C74C-4602-9451-25B1183131C6}" type="sibTrans" cxnId="{7F025C2E-DEE5-4A76-9162-600229A960B9}">
      <dgm:prSet/>
      <dgm:spPr/>
      <dgm:t>
        <a:bodyPr/>
        <a:lstStyle/>
        <a:p>
          <a:endParaRPr lang="pl-PL"/>
        </a:p>
      </dgm:t>
    </dgm:pt>
    <dgm:pt modelId="{1AA09453-9968-4F84-8802-AEA46C8D94B8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Przychody</a:t>
          </a:r>
          <a:r>
            <a:rPr lang="pl-P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–  24 mln</a:t>
          </a: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zł</a:t>
          </a:r>
          <a:r>
            <a:rPr lang="pl-P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</a:t>
          </a:r>
        </a:p>
      </dgm:t>
    </dgm:pt>
    <dgm:pt modelId="{9111BA74-349A-4C62-BE2C-BE06A45D875B}" type="parTrans" cxnId="{9CCD6058-2159-45B3-AB24-23A99D4EAF43}">
      <dgm:prSet/>
      <dgm:spPr/>
      <dgm:t>
        <a:bodyPr/>
        <a:lstStyle/>
        <a:p>
          <a:endParaRPr lang="pl-PL"/>
        </a:p>
      </dgm:t>
    </dgm:pt>
    <dgm:pt modelId="{A3074AD6-6D9D-448A-ADA5-410721AEEDDB}" type="sibTrans" cxnId="{9CCD6058-2159-45B3-AB24-23A99D4EAF43}">
      <dgm:prSet/>
      <dgm:spPr/>
      <dgm:t>
        <a:bodyPr/>
        <a:lstStyle/>
        <a:p>
          <a:endParaRPr lang="pl-PL"/>
        </a:p>
      </dgm:t>
    </dgm:pt>
    <dgm:pt modelId="{8AF0E6CA-BD7E-4337-8C8D-F47CAF7D54F4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>
            <a:buFontTx/>
            <a:buNone/>
          </a:pP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Rozchody</a:t>
          </a:r>
          <a:r>
            <a:rPr lang="pl-P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–  6,5</a:t>
          </a: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mln zł     </a:t>
          </a:r>
          <a:endParaRPr lang="pl-PL" sz="2400" dirty="0"/>
        </a:p>
      </dgm:t>
    </dgm:pt>
    <dgm:pt modelId="{267105EC-B9B5-45B0-887C-0A41F5E088F1}" type="parTrans" cxnId="{3F78ACEC-2A5A-42B7-A927-68DD143FEF11}">
      <dgm:prSet/>
      <dgm:spPr/>
      <dgm:t>
        <a:bodyPr/>
        <a:lstStyle/>
        <a:p>
          <a:endParaRPr lang="pl-PL"/>
        </a:p>
      </dgm:t>
    </dgm:pt>
    <dgm:pt modelId="{93A82869-C692-4B80-AA9D-E8924D1CA27A}" type="sibTrans" cxnId="{3F78ACEC-2A5A-42B7-A927-68DD143FEF11}">
      <dgm:prSet/>
      <dgm:spPr/>
      <dgm:t>
        <a:bodyPr/>
        <a:lstStyle/>
        <a:p>
          <a:endParaRPr lang="pl-PL"/>
        </a:p>
      </dgm:t>
    </dgm:pt>
    <dgm:pt modelId="{6767A829-71AF-4AD1-B36E-4BB99DE2B3F9}">
      <dgm:prSet phldrT="[Teks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>
            <a:buFontTx/>
            <a:buNone/>
          </a:pP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Deficyt </a:t>
          </a:r>
          <a:r>
            <a:rPr lang="pl-P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pl-P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17,4 mln zł</a:t>
          </a:r>
          <a:r>
            <a:rPr lang="pl-P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pl-PL" sz="2400" dirty="0"/>
        </a:p>
      </dgm:t>
    </dgm:pt>
    <dgm:pt modelId="{D66AA103-2CE8-452F-BB74-444C668E9139}" type="sibTrans" cxnId="{D312E405-7917-4022-8483-0A1825CD2AB0}">
      <dgm:prSet/>
      <dgm:spPr/>
      <dgm:t>
        <a:bodyPr/>
        <a:lstStyle/>
        <a:p>
          <a:endParaRPr lang="pl-PL"/>
        </a:p>
      </dgm:t>
    </dgm:pt>
    <dgm:pt modelId="{56BC36AF-A189-4240-BF5A-794C2EB9CBC3}" type="parTrans" cxnId="{D312E405-7917-4022-8483-0A1825CD2AB0}">
      <dgm:prSet/>
      <dgm:spPr/>
      <dgm:t>
        <a:bodyPr/>
        <a:lstStyle/>
        <a:p>
          <a:endParaRPr lang="pl-PL"/>
        </a:p>
      </dgm:t>
    </dgm:pt>
    <dgm:pt modelId="{F16BB18B-EF9F-4713-BE68-30B1D8BD1DE6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pl-PL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pl-PL" sz="2400" dirty="0"/>
        </a:p>
      </dgm:t>
    </dgm:pt>
    <dgm:pt modelId="{5AA15F24-A5DA-49DD-9BC2-601672DE1E45}" type="parTrans" cxnId="{EDF6F2A5-7C3D-4EFF-8DC8-208935DDEA1F}">
      <dgm:prSet/>
      <dgm:spPr/>
      <dgm:t>
        <a:bodyPr/>
        <a:lstStyle/>
        <a:p>
          <a:endParaRPr lang="pl-PL"/>
        </a:p>
      </dgm:t>
    </dgm:pt>
    <dgm:pt modelId="{727D3616-22D3-472B-A69F-13B43F48E11F}" type="sibTrans" cxnId="{EDF6F2A5-7C3D-4EFF-8DC8-208935DDEA1F}">
      <dgm:prSet/>
      <dgm:spPr/>
      <dgm:t>
        <a:bodyPr/>
        <a:lstStyle/>
        <a:p>
          <a:endParaRPr lang="pl-PL"/>
        </a:p>
      </dgm:t>
    </dgm:pt>
    <dgm:pt modelId="{A681EE47-1191-443B-952A-F48FEC9427EE}" type="pres">
      <dgm:prSet presAssocID="{4BB0ECE9-2E7C-4247-8AF0-74BDBE7D20B3}" presName="linear" presStyleCnt="0">
        <dgm:presLayoutVars>
          <dgm:animLvl val="lvl"/>
          <dgm:resizeHandles val="exact"/>
        </dgm:presLayoutVars>
      </dgm:prSet>
      <dgm:spPr/>
    </dgm:pt>
    <dgm:pt modelId="{C077A32E-6BEB-4121-947B-19E31126EDF9}" type="pres">
      <dgm:prSet presAssocID="{68B410E3-BEA8-43AB-9AAF-CF8C5EF0D106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239895D-988A-4666-A1B5-F6D2545A7CC9}" type="pres">
      <dgm:prSet presAssocID="{7A6297D0-71C9-4E02-A0FF-0625A0A78F9D}" presName="spacer" presStyleCnt="0"/>
      <dgm:spPr/>
    </dgm:pt>
    <dgm:pt modelId="{43BC4DF7-F1F6-4375-A9D3-6B5900E64F08}" type="pres">
      <dgm:prSet presAssocID="{624AB02D-EFE7-4D16-93AF-3742A64382F1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BCF9621-AC34-489D-AB51-3C20022A48BA}" type="pres">
      <dgm:prSet presAssocID="{01EDC316-C74C-4602-9451-25B1183131C6}" presName="spacer" presStyleCnt="0"/>
      <dgm:spPr/>
    </dgm:pt>
    <dgm:pt modelId="{7A0B8343-3395-4A48-9FC2-699A065AC9A3}" type="pres">
      <dgm:prSet presAssocID="{6767A829-71AF-4AD1-B36E-4BB99DE2B3F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F06A6442-3DD3-4AFB-8F72-B4BE2C0E7AC3}" type="pres">
      <dgm:prSet presAssocID="{D66AA103-2CE8-452F-BB74-444C668E9139}" presName="spacer" presStyleCnt="0"/>
      <dgm:spPr/>
    </dgm:pt>
    <dgm:pt modelId="{40751F16-B4A6-4076-A777-88DD85B3890C}" type="pres">
      <dgm:prSet presAssocID="{1AA09453-9968-4F84-8802-AEA46C8D94B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C62CF4A-1993-4FE4-BA10-238F32077B8E}" type="pres">
      <dgm:prSet presAssocID="{A3074AD6-6D9D-448A-ADA5-410721AEEDDB}" presName="spacer" presStyleCnt="0"/>
      <dgm:spPr/>
    </dgm:pt>
    <dgm:pt modelId="{BEA468CE-4F72-43EC-B618-A010AF2AFF89}" type="pres">
      <dgm:prSet presAssocID="{8AF0E6CA-BD7E-4337-8C8D-F47CAF7D54F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C0B74BB5-DC40-411B-8685-A148B8E0C3DF}" type="pres">
      <dgm:prSet presAssocID="{93A82869-C692-4B80-AA9D-E8924D1CA27A}" presName="spacer" presStyleCnt="0"/>
      <dgm:spPr/>
    </dgm:pt>
    <dgm:pt modelId="{E3505582-0D2B-4411-B67A-9A27CFCE52E7}" type="pres">
      <dgm:prSet presAssocID="{F16BB18B-EF9F-4713-BE68-30B1D8BD1DE6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312E405-7917-4022-8483-0A1825CD2AB0}" srcId="{4BB0ECE9-2E7C-4247-8AF0-74BDBE7D20B3}" destId="{6767A829-71AF-4AD1-B36E-4BB99DE2B3F9}" srcOrd="2" destOrd="0" parTransId="{56BC36AF-A189-4240-BF5A-794C2EB9CBC3}" sibTransId="{D66AA103-2CE8-452F-BB74-444C668E9139}"/>
    <dgm:cxn modelId="{7F025C2E-DEE5-4A76-9162-600229A960B9}" srcId="{4BB0ECE9-2E7C-4247-8AF0-74BDBE7D20B3}" destId="{624AB02D-EFE7-4D16-93AF-3742A64382F1}" srcOrd="1" destOrd="0" parTransId="{7650467F-127C-4928-8226-580E319851D5}" sibTransId="{01EDC316-C74C-4602-9451-25B1183131C6}"/>
    <dgm:cxn modelId="{9D537934-D9DD-436C-A678-FE32BC81589B}" type="presOf" srcId="{4BB0ECE9-2E7C-4247-8AF0-74BDBE7D20B3}" destId="{A681EE47-1191-443B-952A-F48FEC9427EE}" srcOrd="0" destOrd="0" presId="urn:microsoft.com/office/officeart/2005/8/layout/vList2"/>
    <dgm:cxn modelId="{662AEA5D-11B4-4460-B8F9-8870AB5B431D}" type="presOf" srcId="{F16BB18B-EF9F-4713-BE68-30B1D8BD1DE6}" destId="{E3505582-0D2B-4411-B67A-9A27CFCE52E7}" srcOrd="0" destOrd="0" presId="urn:microsoft.com/office/officeart/2005/8/layout/vList2"/>
    <dgm:cxn modelId="{A7D31147-E062-4ABA-A92C-CA0BE1A6E695}" type="presOf" srcId="{624AB02D-EFE7-4D16-93AF-3742A64382F1}" destId="{43BC4DF7-F1F6-4375-A9D3-6B5900E64F08}" srcOrd="0" destOrd="0" presId="urn:microsoft.com/office/officeart/2005/8/layout/vList2"/>
    <dgm:cxn modelId="{F0E2D753-A1AA-4BB3-82D5-2CB7FD9AAE9E}" type="presOf" srcId="{8AF0E6CA-BD7E-4337-8C8D-F47CAF7D54F4}" destId="{BEA468CE-4F72-43EC-B618-A010AF2AFF89}" srcOrd="0" destOrd="0" presId="urn:microsoft.com/office/officeart/2005/8/layout/vList2"/>
    <dgm:cxn modelId="{9CCD6058-2159-45B3-AB24-23A99D4EAF43}" srcId="{4BB0ECE9-2E7C-4247-8AF0-74BDBE7D20B3}" destId="{1AA09453-9968-4F84-8802-AEA46C8D94B8}" srcOrd="3" destOrd="0" parTransId="{9111BA74-349A-4C62-BE2C-BE06A45D875B}" sibTransId="{A3074AD6-6D9D-448A-ADA5-410721AEEDDB}"/>
    <dgm:cxn modelId="{04EC6FA4-968F-4075-ABAC-F6446B80233A}" type="presOf" srcId="{68B410E3-BEA8-43AB-9AAF-CF8C5EF0D106}" destId="{C077A32E-6BEB-4121-947B-19E31126EDF9}" srcOrd="0" destOrd="0" presId="urn:microsoft.com/office/officeart/2005/8/layout/vList2"/>
    <dgm:cxn modelId="{EDF6F2A5-7C3D-4EFF-8DC8-208935DDEA1F}" srcId="{4BB0ECE9-2E7C-4247-8AF0-74BDBE7D20B3}" destId="{F16BB18B-EF9F-4713-BE68-30B1D8BD1DE6}" srcOrd="5" destOrd="0" parTransId="{5AA15F24-A5DA-49DD-9BC2-601672DE1E45}" sibTransId="{727D3616-22D3-472B-A69F-13B43F48E11F}"/>
    <dgm:cxn modelId="{1D5139B0-8E00-42AA-AD7C-EAA31F4BF8B4}" type="presOf" srcId="{1AA09453-9968-4F84-8802-AEA46C8D94B8}" destId="{40751F16-B4A6-4076-A777-88DD85B3890C}" srcOrd="0" destOrd="0" presId="urn:microsoft.com/office/officeart/2005/8/layout/vList2"/>
    <dgm:cxn modelId="{C85B1CB6-346B-4A17-AD6E-AB5C5BE9401F}" srcId="{4BB0ECE9-2E7C-4247-8AF0-74BDBE7D20B3}" destId="{68B410E3-BEA8-43AB-9AAF-CF8C5EF0D106}" srcOrd="0" destOrd="0" parTransId="{B93DA179-A921-4E25-944D-B677614A488A}" sibTransId="{7A6297D0-71C9-4E02-A0FF-0625A0A78F9D}"/>
    <dgm:cxn modelId="{A9B229C8-315C-4F91-910D-9D3536EB88EE}" type="presOf" srcId="{6767A829-71AF-4AD1-B36E-4BB99DE2B3F9}" destId="{7A0B8343-3395-4A48-9FC2-699A065AC9A3}" srcOrd="0" destOrd="0" presId="urn:microsoft.com/office/officeart/2005/8/layout/vList2"/>
    <dgm:cxn modelId="{3F78ACEC-2A5A-42B7-A927-68DD143FEF11}" srcId="{4BB0ECE9-2E7C-4247-8AF0-74BDBE7D20B3}" destId="{8AF0E6CA-BD7E-4337-8C8D-F47CAF7D54F4}" srcOrd="4" destOrd="0" parTransId="{267105EC-B9B5-45B0-887C-0A41F5E088F1}" sibTransId="{93A82869-C692-4B80-AA9D-E8924D1CA27A}"/>
    <dgm:cxn modelId="{A22299AE-4EE6-4E45-8706-BD6843640196}" type="presParOf" srcId="{A681EE47-1191-443B-952A-F48FEC9427EE}" destId="{C077A32E-6BEB-4121-947B-19E31126EDF9}" srcOrd="0" destOrd="0" presId="urn:microsoft.com/office/officeart/2005/8/layout/vList2"/>
    <dgm:cxn modelId="{8338B680-1A1A-4878-8DE9-89D2627FE43F}" type="presParOf" srcId="{A681EE47-1191-443B-952A-F48FEC9427EE}" destId="{E239895D-988A-4666-A1B5-F6D2545A7CC9}" srcOrd="1" destOrd="0" presId="urn:microsoft.com/office/officeart/2005/8/layout/vList2"/>
    <dgm:cxn modelId="{3220F990-E6DF-4B59-B7E3-8E0D5B748B0A}" type="presParOf" srcId="{A681EE47-1191-443B-952A-F48FEC9427EE}" destId="{43BC4DF7-F1F6-4375-A9D3-6B5900E64F08}" srcOrd="2" destOrd="0" presId="urn:microsoft.com/office/officeart/2005/8/layout/vList2"/>
    <dgm:cxn modelId="{6485C17A-C158-435F-A416-3B76DDF189B0}" type="presParOf" srcId="{A681EE47-1191-443B-952A-F48FEC9427EE}" destId="{EBCF9621-AC34-489D-AB51-3C20022A48BA}" srcOrd="3" destOrd="0" presId="urn:microsoft.com/office/officeart/2005/8/layout/vList2"/>
    <dgm:cxn modelId="{D21850BC-5CB6-49FF-BE8E-E9E7C29662BB}" type="presParOf" srcId="{A681EE47-1191-443B-952A-F48FEC9427EE}" destId="{7A0B8343-3395-4A48-9FC2-699A065AC9A3}" srcOrd="4" destOrd="0" presId="urn:microsoft.com/office/officeart/2005/8/layout/vList2"/>
    <dgm:cxn modelId="{0E820299-2F81-4E89-A6EF-AB73F4B6FA42}" type="presParOf" srcId="{A681EE47-1191-443B-952A-F48FEC9427EE}" destId="{F06A6442-3DD3-4AFB-8F72-B4BE2C0E7AC3}" srcOrd="5" destOrd="0" presId="urn:microsoft.com/office/officeart/2005/8/layout/vList2"/>
    <dgm:cxn modelId="{E25CBEF1-DF8B-4008-BC43-CE21EADFD57F}" type="presParOf" srcId="{A681EE47-1191-443B-952A-F48FEC9427EE}" destId="{40751F16-B4A6-4076-A777-88DD85B3890C}" srcOrd="6" destOrd="0" presId="urn:microsoft.com/office/officeart/2005/8/layout/vList2"/>
    <dgm:cxn modelId="{87161882-6216-4F23-8E93-ABB4137D507D}" type="presParOf" srcId="{A681EE47-1191-443B-952A-F48FEC9427EE}" destId="{0C62CF4A-1993-4FE4-BA10-238F32077B8E}" srcOrd="7" destOrd="0" presId="urn:microsoft.com/office/officeart/2005/8/layout/vList2"/>
    <dgm:cxn modelId="{FE0B14CD-14B0-4B0C-A14F-959923D87A05}" type="presParOf" srcId="{A681EE47-1191-443B-952A-F48FEC9427EE}" destId="{BEA468CE-4F72-43EC-B618-A010AF2AFF89}" srcOrd="8" destOrd="0" presId="urn:microsoft.com/office/officeart/2005/8/layout/vList2"/>
    <dgm:cxn modelId="{53CCD4DD-0A02-4231-96BC-EF7ABD50528C}" type="presParOf" srcId="{A681EE47-1191-443B-952A-F48FEC9427EE}" destId="{C0B74BB5-DC40-411B-8685-A148B8E0C3DF}" srcOrd="9" destOrd="0" presId="urn:microsoft.com/office/officeart/2005/8/layout/vList2"/>
    <dgm:cxn modelId="{C08D1034-15F1-4EEA-A987-73DCF6A6B757}" type="presParOf" srcId="{A681EE47-1191-443B-952A-F48FEC9427EE}" destId="{E3505582-0D2B-4411-B67A-9A27CFCE52E7}" srcOrd="10" destOrd="0" presId="urn:microsoft.com/office/officeart/2005/8/layout/vList2"/>
  </dgm:cxnLst>
  <dgm:bg/>
  <dgm:whole>
    <a:ln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7A32E-6BEB-4121-947B-19E31126EDF9}">
      <dsp:nvSpPr>
        <dsp:cNvPr id="0" name=""/>
        <dsp:cNvSpPr/>
      </dsp:nvSpPr>
      <dsp:spPr>
        <a:xfrm>
          <a:off x="0" y="33631"/>
          <a:ext cx="6858000" cy="574323"/>
        </a:xfrm>
        <a:prstGeom prst="roundRect">
          <a:avLst/>
        </a:prstGeom>
        <a:gradFill rotWithShape="1">
          <a:gsLst>
            <a:gs pos="0">
              <a:schemeClr val="dk1">
                <a:lumMod val="110000"/>
                <a:satMod val="105000"/>
                <a:tint val="67000"/>
              </a:schemeClr>
            </a:gs>
            <a:gs pos="50000">
              <a:schemeClr val="dk1">
                <a:lumMod val="105000"/>
                <a:satMod val="103000"/>
                <a:tint val="73000"/>
              </a:schemeClr>
            </a:gs>
            <a:gs pos="100000">
              <a:schemeClr val="dk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Dochody</a:t>
          </a:r>
          <a:r>
            <a:rPr lang="pl-PL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–  149,3 </a:t>
          </a: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mln</a:t>
          </a:r>
          <a:r>
            <a:rPr lang="pl-PL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zł</a:t>
          </a:r>
        </a:p>
      </dsp:txBody>
      <dsp:txXfrm>
        <a:off x="28036" y="61667"/>
        <a:ext cx="6801928" cy="518251"/>
      </dsp:txXfrm>
    </dsp:sp>
    <dsp:sp modelId="{43BC4DF7-F1F6-4375-A9D3-6B5900E64F08}">
      <dsp:nvSpPr>
        <dsp:cNvPr id="0" name=""/>
        <dsp:cNvSpPr/>
      </dsp:nvSpPr>
      <dsp:spPr>
        <a:xfrm>
          <a:off x="0" y="648275"/>
          <a:ext cx="6858000" cy="574323"/>
        </a:xfrm>
        <a:prstGeom prst="roundRect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Wydatki  –  166,7 mln zł  </a:t>
          </a:r>
        </a:p>
      </dsp:txBody>
      <dsp:txXfrm>
        <a:off x="28036" y="676311"/>
        <a:ext cx="6801928" cy="518251"/>
      </dsp:txXfrm>
    </dsp:sp>
    <dsp:sp modelId="{7A0B8343-3395-4A48-9FC2-699A065AC9A3}">
      <dsp:nvSpPr>
        <dsp:cNvPr id="0" name=""/>
        <dsp:cNvSpPr/>
      </dsp:nvSpPr>
      <dsp:spPr>
        <a:xfrm>
          <a:off x="0" y="1262918"/>
          <a:ext cx="6858000" cy="574323"/>
        </a:xfrm>
        <a:prstGeom prst="roundRect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Deficyt </a:t>
          </a:r>
          <a:r>
            <a:rPr lang="pl-PL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pl-PL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 17,4 mln zł</a:t>
          </a:r>
          <a:r>
            <a:rPr lang="pl-PL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pl-PL" sz="2400" kern="1200" dirty="0"/>
        </a:p>
      </dsp:txBody>
      <dsp:txXfrm>
        <a:off x="28036" y="1290954"/>
        <a:ext cx="6801928" cy="518251"/>
      </dsp:txXfrm>
    </dsp:sp>
    <dsp:sp modelId="{40751F16-B4A6-4076-A777-88DD85B3890C}">
      <dsp:nvSpPr>
        <dsp:cNvPr id="0" name=""/>
        <dsp:cNvSpPr/>
      </dsp:nvSpPr>
      <dsp:spPr>
        <a:xfrm>
          <a:off x="0" y="1877562"/>
          <a:ext cx="6858000" cy="574323"/>
        </a:xfrm>
        <a:prstGeom prst="roundRect">
          <a:avLst/>
        </a:prstGeom>
        <a:gradFill rotWithShape="1">
          <a:gsLst>
            <a:gs pos="0">
              <a:schemeClr val="accent3">
                <a:lumMod val="110000"/>
                <a:satMod val="105000"/>
                <a:tint val="67000"/>
              </a:schemeClr>
            </a:gs>
            <a:gs pos="50000">
              <a:schemeClr val="accent3">
                <a:lumMod val="105000"/>
                <a:satMod val="103000"/>
                <a:tint val="73000"/>
              </a:schemeClr>
            </a:gs>
            <a:gs pos="100000">
              <a:schemeClr val="accent3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Przychody</a:t>
          </a:r>
          <a:r>
            <a:rPr lang="pl-PL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–  24 mln</a:t>
          </a: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zł</a:t>
          </a:r>
          <a:r>
            <a:rPr lang="pl-PL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</a:t>
          </a:r>
        </a:p>
      </dsp:txBody>
      <dsp:txXfrm>
        <a:off x="28036" y="1905598"/>
        <a:ext cx="6801928" cy="518251"/>
      </dsp:txXfrm>
    </dsp:sp>
    <dsp:sp modelId="{BEA468CE-4F72-43EC-B618-A010AF2AFF89}">
      <dsp:nvSpPr>
        <dsp:cNvPr id="0" name=""/>
        <dsp:cNvSpPr/>
      </dsp:nvSpPr>
      <dsp:spPr>
        <a:xfrm>
          <a:off x="0" y="2492206"/>
          <a:ext cx="6858000" cy="574323"/>
        </a:xfrm>
        <a:prstGeom prst="roundRect">
          <a:avLst/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Rozchody</a:t>
          </a:r>
          <a:r>
            <a:rPr lang="pl-PL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–  6,5</a:t>
          </a: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mln zł     </a:t>
          </a:r>
          <a:endParaRPr lang="pl-PL" sz="2400" kern="1200" dirty="0"/>
        </a:p>
      </dsp:txBody>
      <dsp:txXfrm>
        <a:off x="28036" y="2520242"/>
        <a:ext cx="6801928" cy="518251"/>
      </dsp:txXfrm>
    </dsp:sp>
    <dsp:sp modelId="{E3505582-0D2B-4411-B67A-9A27CFCE52E7}">
      <dsp:nvSpPr>
        <dsp:cNvPr id="0" name=""/>
        <dsp:cNvSpPr/>
      </dsp:nvSpPr>
      <dsp:spPr>
        <a:xfrm>
          <a:off x="0" y="3106849"/>
          <a:ext cx="6858000" cy="574323"/>
        </a:xfrm>
        <a:prstGeom prst="round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pl-PL" sz="2400" kern="1200" dirty="0"/>
        </a:p>
      </dsp:txBody>
      <dsp:txXfrm>
        <a:off x="28036" y="3134885"/>
        <a:ext cx="6801928" cy="5182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AFD83-8EA7-4752-9C85-A17637A871D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F004F9-27B6-401F-9928-EB990EEFF3A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660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ymbol zastępczy obrazu slajdu 1">
            <a:extLst>
              <a:ext uri="{FF2B5EF4-FFF2-40B4-BE49-F238E27FC236}">
                <a16:creationId xmlns:a16="http://schemas.microsoft.com/office/drawing/2014/main" id="{ABEAA266-16F0-4E91-9126-13A33CCDE7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ymbol zastępczy notatek 2">
            <a:extLst>
              <a:ext uri="{FF2B5EF4-FFF2-40B4-BE49-F238E27FC236}">
                <a16:creationId xmlns:a16="http://schemas.microsoft.com/office/drawing/2014/main" id="{3A7AB15F-4CB9-4FA4-B429-789AE063AD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/>
          </a:p>
        </p:txBody>
      </p:sp>
      <p:sp>
        <p:nvSpPr>
          <p:cNvPr id="5124" name="Symbol zastępczy numeru slajdu 3">
            <a:extLst>
              <a:ext uri="{FF2B5EF4-FFF2-40B4-BE49-F238E27FC236}">
                <a16:creationId xmlns:a16="http://schemas.microsoft.com/office/drawing/2014/main" id="{0269E70A-60BD-477E-AAB0-3D3535EEDF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49ADCF-9D64-4DB4-B61A-E796689BDEE4}" type="slidenum">
              <a:rPr lang="pl-PL" altLang="pl-PL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l-PL" alt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596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3946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95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3678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Wzrost subwencji oświatowej o 6,1 mln a wyrównawczej o 9,2 mln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6513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Wzrost z tyt. PIT o 6,9 mln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519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2022 r. dotacje UE- 84 tys.. Fundusz dróg samorządowych 471 tys. , Urząd Marszałkowski -164 tys. 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3682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85764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F004F9-27B6-401F-9928-EB990EEFF3AD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45524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84C5FE-1654-41F1-A293-BC318D2835ED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61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ymbol zastępczy obrazu slajdu 1">
            <a:extLst>
              <a:ext uri="{FF2B5EF4-FFF2-40B4-BE49-F238E27FC236}">
                <a16:creationId xmlns:a16="http://schemas.microsoft.com/office/drawing/2014/main" id="{ABEAA266-16F0-4E91-9126-13A33CCDE7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ymbol zastępczy notatek 2">
            <a:extLst>
              <a:ext uri="{FF2B5EF4-FFF2-40B4-BE49-F238E27FC236}">
                <a16:creationId xmlns:a16="http://schemas.microsoft.com/office/drawing/2014/main" id="{3A7AB15F-4CB9-4FA4-B429-789AE063AD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/>
          </a:p>
        </p:txBody>
      </p:sp>
      <p:sp>
        <p:nvSpPr>
          <p:cNvPr id="5124" name="Symbol zastępczy numeru slajdu 3">
            <a:extLst>
              <a:ext uri="{FF2B5EF4-FFF2-40B4-BE49-F238E27FC236}">
                <a16:creationId xmlns:a16="http://schemas.microsoft.com/office/drawing/2014/main" id="{0269E70A-60BD-477E-AAB0-3D3535EEDF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49ADCF-9D64-4DB4-B61A-E796689BDEE4}" type="slidenum">
              <a:rPr lang="pl-PL" altLang="pl-PL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l-PL" alt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966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6604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964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814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8079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763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472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196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084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64072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7941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00354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B3D13-3BE0-42E3-AB95-B373B222B57B}" type="datetimeFigureOut">
              <a:rPr lang="pl-PL" smtClean="0"/>
              <a:t>28.12.2023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B2995-39D8-4FC6-8CFC-DFE95FA92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5401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22">
            <a:extLst>
              <a:ext uri="{FF2B5EF4-FFF2-40B4-BE49-F238E27FC236}">
                <a16:creationId xmlns:a16="http://schemas.microsoft.com/office/drawing/2014/main" id="{8CA34AE0-E947-4724-A30D-EA37585B6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1694" y="1970488"/>
            <a:ext cx="4900613" cy="102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pl-PL" sz="3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8203A21B-307F-47C0-BC8B-3E3824C5C3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4778" y="5024072"/>
            <a:ext cx="6014036" cy="1296795"/>
          </a:xfrm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BUDŻET</a:t>
            </a:r>
            <a:b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CHOJNICE  </a:t>
            </a:r>
            <a:b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ROK 2024</a:t>
            </a:r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5FDC905C-0C73-464F-D50B-0AF4CD2A1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2091"/>
            <a:ext cx="9144000" cy="249381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978F081-0619-4544-B490-E008CA9E4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4488" y="1037601"/>
            <a:ext cx="5915025" cy="791926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           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b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00AF93A-818D-438A-A1F2-4BF0D1E83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764631"/>
            <a:ext cx="6858000" cy="286094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15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r>
              <a:rPr lang="pl-PL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1F7C827-2532-4788-8667-8134ACB492E4}"/>
              </a:ext>
            </a:extLst>
          </p:cNvPr>
          <p:cNvSpPr txBox="1"/>
          <p:nvPr/>
        </p:nvSpPr>
        <p:spPr>
          <a:xfrm>
            <a:off x="2176671" y="1143000"/>
            <a:ext cx="4697658" cy="2769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 BUDŻET GMINY CHOJNICE NA ROK 2024</a:t>
            </a: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C999FEC7-C4ED-4DD8-BE11-B149D6B0207A}"/>
              </a:ext>
            </a:extLst>
          </p:cNvPr>
          <p:cNvSpPr txBox="1"/>
          <p:nvPr/>
        </p:nvSpPr>
        <p:spPr>
          <a:xfrm>
            <a:off x="3708696" y="5200681"/>
            <a:ext cx="18710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31477CA1-F598-48E8-9BB1-04EFAB670B40}"/>
              </a:ext>
            </a:extLst>
          </p:cNvPr>
          <p:cNvSpPr txBox="1"/>
          <p:nvPr/>
        </p:nvSpPr>
        <p:spPr>
          <a:xfrm>
            <a:off x="1343028" y="1883572"/>
            <a:ext cx="6626278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PODSTAWA PODJĘCIA UCHWAŁY w sprawie uchwalenia Budżetu Gminy Chojnice na 2024r.</a:t>
            </a:r>
          </a:p>
          <a:p>
            <a:pPr algn="ctr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to zapoznanie się ze:</a:t>
            </a:r>
          </a:p>
          <a:p>
            <a:pPr algn="ctr"/>
            <a:endParaRPr lang="pl-PL" sz="13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 algn="just">
              <a:buAutoNum type="arabicParenR"/>
            </a:pPr>
            <a:r>
              <a:rPr lang="pl-PL" sz="1350" b="1" dirty="0">
                <a:latin typeface="Arial" panose="020B0604020202020204" pitchFamily="34" charset="0"/>
                <a:cs typeface="Arial" panose="020B0604020202020204" pitchFamily="34" charset="0"/>
              </a:rPr>
              <a:t>Uchwałą RIO w Gdańsku z dnia 24 listopada 2023r w sprawie opinii o projekcie uchwały o wieloletniej prognozie finansowej gminy Chojnice na lata 2024-2035 – </a:t>
            </a:r>
            <a:r>
              <a:rPr lang="pl-PL" sz="135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pozytywna opinia składu orzekającego</a:t>
            </a:r>
            <a:endParaRPr lang="pl-PL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l-PL" sz="1350" b="1" dirty="0">
                <a:latin typeface="Arial" panose="020B0604020202020204" pitchFamily="34" charset="0"/>
                <a:cs typeface="Arial" panose="020B0604020202020204" pitchFamily="34" charset="0"/>
              </a:rPr>
              <a:t>2)  Uchwałą RIO w Gdańsku z dnia 24 listopada 2023r. w sprawie opinii o projekcie uchwały budżetowej gminy Chojnice na 2024r. oraz możliwości sfinansowania deficytu budżetu – </a:t>
            </a:r>
            <a:r>
              <a:rPr lang="pl-PL" sz="135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pozytywna opinia składu orzekającego</a:t>
            </a:r>
            <a:endParaRPr lang="pl-PL" sz="135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13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l-PL" sz="135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3680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978F081-0619-4544-B490-E008CA9E4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4488" y="1466075"/>
            <a:ext cx="5915025" cy="591328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           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b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25" b="1" u="sng" dirty="0">
                <a:latin typeface="Arial" panose="020B0604020202020204" pitchFamily="34" charset="0"/>
                <a:cs typeface="Arial" panose="020B0604020202020204" pitchFamily="34" charset="0"/>
              </a:rPr>
              <a:t>PODSTAWOWE WIELKOŚCI  BUDŻETU  </a:t>
            </a:r>
            <a:endParaRPr lang="pl-PL" sz="2025" b="1" dirty="0"/>
          </a:p>
        </p:txBody>
      </p:sp>
      <p:graphicFrame>
        <p:nvGraphicFramePr>
          <p:cNvPr id="15" name="Symbol zastępczy zawartości 14">
            <a:extLst>
              <a:ext uri="{FF2B5EF4-FFF2-40B4-BE49-F238E27FC236}">
                <a16:creationId xmlns:a16="http://schemas.microsoft.com/office/drawing/2014/main" id="{472620CE-9927-4820-9127-E127B7AAA8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8271120"/>
              </p:ext>
            </p:extLst>
          </p:nvPr>
        </p:nvGraphicFramePr>
        <p:xfrm>
          <a:off x="1143000" y="2160891"/>
          <a:ext cx="6858000" cy="3714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pole tekstowe 8">
            <a:extLst>
              <a:ext uri="{FF2B5EF4-FFF2-40B4-BE49-F238E27FC236}">
                <a16:creationId xmlns:a16="http://schemas.microsoft.com/office/drawing/2014/main" id="{59EBCB9C-13C5-4CE0-BA30-CA5FE8AE5735}"/>
              </a:ext>
            </a:extLst>
          </p:cNvPr>
          <p:cNvSpPr txBox="1"/>
          <p:nvPr/>
        </p:nvSpPr>
        <p:spPr>
          <a:xfrm>
            <a:off x="2355575" y="1123122"/>
            <a:ext cx="4518754" cy="2769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PLAN BUDŻETU GMINY CHOJNICE NA ROK 2024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2818C570-6267-8E1B-96A9-CE0D71D1D23C}"/>
              </a:ext>
            </a:extLst>
          </p:cNvPr>
          <p:cNvSpPr txBox="1"/>
          <p:nvPr/>
        </p:nvSpPr>
        <p:spPr>
          <a:xfrm>
            <a:off x="3744100" y="5626958"/>
            <a:ext cx="3428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350" dirty="0"/>
          </a:p>
        </p:txBody>
      </p:sp>
    </p:spTree>
    <p:extLst>
      <p:ext uri="{BB962C8B-B14F-4D97-AF65-F5344CB8AC3E}">
        <p14:creationId xmlns:p14="http://schemas.microsoft.com/office/powerpoint/2010/main" val="1664968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FE65D30-8771-EBD6-56F3-729271500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20937"/>
          </a:xfrm>
        </p:spPr>
        <p:txBody>
          <a:bodyPr>
            <a:normAutofit/>
          </a:bodyPr>
          <a:lstStyle/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 BUDŻET GMINY CHOJNICE NA ROK 2024</a:t>
            </a:r>
            <a:endParaRPr lang="pl-PL" sz="1200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9CAD0DF-F72D-1FA6-E719-2EE7B7B22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90337"/>
            <a:ext cx="7886700" cy="2903621"/>
          </a:xfrm>
          <a:solidFill>
            <a:schemeClr val="accent6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pl-PL" sz="8000" b="1" u="sng" dirty="0">
                <a:latin typeface="Arial" panose="020B0604020202020204" pitchFamily="34" charset="0"/>
                <a:cs typeface="Arial" panose="020B0604020202020204" pitchFamily="34" charset="0"/>
              </a:rPr>
              <a:t>DOCHODY – 149,3 mln </a:t>
            </a:r>
          </a:p>
          <a:p>
            <a:pPr marL="0" indent="0">
              <a:buNone/>
            </a:pPr>
            <a:r>
              <a:rPr lang="pl-PL" sz="8000" dirty="0">
                <a:latin typeface="Arial" panose="020B0604020202020204" pitchFamily="34" charset="0"/>
                <a:cs typeface="Arial" panose="020B0604020202020204" pitchFamily="34" charset="0"/>
              </a:rPr>
              <a:t>w tym:</a:t>
            </a:r>
          </a:p>
          <a:p>
            <a:pPr marL="0" indent="0">
              <a:buNone/>
            </a:pPr>
            <a:r>
              <a:rPr lang="pl-PL" sz="7400" b="1" dirty="0">
                <a:latin typeface="Arial" panose="020B0604020202020204" pitchFamily="34" charset="0"/>
                <a:cs typeface="Arial" panose="020B0604020202020204" pitchFamily="34" charset="0"/>
              </a:rPr>
              <a:t>Dochody bieżące – 116,7 mln  z tego</a:t>
            </a:r>
            <a:r>
              <a:rPr lang="pl-PL" sz="7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pl-PL" sz="7400" dirty="0">
                <a:latin typeface="Arial" panose="020B0604020202020204" pitchFamily="34" charset="0"/>
                <a:cs typeface="Arial" panose="020B0604020202020204" pitchFamily="34" charset="0"/>
              </a:rPr>
              <a:t>- udział w podatku dochodowym od osób fiz. i prawnych –</a:t>
            </a:r>
            <a:r>
              <a:rPr lang="pl-PL" sz="7400" b="1" dirty="0">
                <a:latin typeface="Arial" panose="020B0604020202020204" pitchFamily="34" charset="0"/>
                <a:cs typeface="Arial" panose="020B0604020202020204" pitchFamily="34" charset="0"/>
              </a:rPr>
              <a:t> 21,8 mln</a:t>
            </a:r>
          </a:p>
          <a:p>
            <a:pPr marL="0" indent="0">
              <a:buNone/>
            </a:pPr>
            <a:r>
              <a:rPr lang="pl-PL" sz="7400" dirty="0">
                <a:latin typeface="Arial" panose="020B0604020202020204" pitchFamily="34" charset="0"/>
                <a:cs typeface="Arial" panose="020B0604020202020204" pitchFamily="34" charset="0"/>
              </a:rPr>
              <a:t>- subwencja oświatowa – </a:t>
            </a:r>
            <a:r>
              <a:rPr lang="pl-PL" sz="7400" b="1" dirty="0">
                <a:latin typeface="Arial" panose="020B0604020202020204" pitchFamily="34" charset="0"/>
                <a:cs typeface="Arial" panose="020B0604020202020204" pitchFamily="34" charset="0"/>
              </a:rPr>
              <a:t>30,6 mln</a:t>
            </a:r>
          </a:p>
          <a:p>
            <a:pPr marL="0" indent="0">
              <a:buNone/>
            </a:pPr>
            <a:r>
              <a:rPr lang="pl-PL" sz="7400" dirty="0">
                <a:latin typeface="Arial" panose="020B0604020202020204" pitchFamily="34" charset="0"/>
                <a:cs typeface="Arial" panose="020B0604020202020204" pitchFamily="34" charset="0"/>
              </a:rPr>
              <a:t>- subwencja wyrównawcza – </a:t>
            </a:r>
            <a:r>
              <a:rPr lang="pl-PL" sz="7400" b="1" dirty="0">
                <a:latin typeface="Arial" panose="020B0604020202020204" pitchFamily="34" charset="0"/>
                <a:cs typeface="Arial" panose="020B0604020202020204" pitchFamily="34" charset="0"/>
              </a:rPr>
              <a:t>16,2 mln</a:t>
            </a:r>
          </a:p>
          <a:p>
            <a:pPr marL="0" indent="0">
              <a:buNone/>
            </a:pPr>
            <a:r>
              <a:rPr lang="pl-PL" sz="7400" dirty="0">
                <a:latin typeface="Arial" panose="020B0604020202020204" pitchFamily="34" charset="0"/>
                <a:cs typeface="Arial" panose="020B0604020202020204" pitchFamily="34" charset="0"/>
              </a:rPr>
              <a:t>- podatki i opłaty lokalne – </a:t>
            </a:r>
            <a:r>
              <a:rPr lang="pl-PL" sz="7400" b="1" dirty="0">
                <a:latin typeface="Arial" panose="020B0604020202020204" pitchFamily="34" charset="0"/>
                <a:cs typeface="Arial" panose="020B0604020202020204" pitchFamily="34" charset="0"/>
              </a:rPr>
              <a:t>27,7 mln</a:t>
            </a:r>
            <a:endParaRPr lang="pl-PL" sz="7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7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7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7400" b="1" dirty="0">
                <a:latin typeface="Arial" panose="020B0604020202020204" pitchFamily="34" charset="0"/>
                <a:cs typeface="Arial" panose="020B0604020202020204" pitchFamily="34" charset="0"/>
              </a:rPr>
              <a:t>Dochody majątkowe – 32,6 mln </a:t>
            </a:r>
          </a:p>
          <a:p>
            <a:pPr marL="0" indent="0">
              <a:buNone/>
            </a:pPr>
            <a:endParaRPr lang="pl-PL" sz="7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7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563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604A4D7-EA60-1F03-2E0B-B90DCAB4215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 BUDŻETU GMINY NA ROK 2024</a:t>
            </a: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 DOCHODY  Z TYTUŁU SUBWENCJI W 2024 W PORÓWNANIU DO LAT 2022 – 2024</a:t>
            </a:r>
            <a:b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600" b="1" dirty="0">
                <a:latin typeface="Arial" panose="020B0604020202020204" pitchFamily="34" charset="0"/>
                <a:cs typeface="Arial" panose="020B0604020202020204" pitchFamily="34" charset="0"/>
              </a:rPr>
              <a:t>DOCHODY Z SUBWENCJI – 46,8 MLN</a:t>
            </a:r>
            <a:endParaRPr lang="pl-PL" sz="1600" dirty="0"/>
          </a:p>
        </p:txBody>
      </p:sp>
      <p:graphicFrame>
        <p:nvGraphicFramePr>
          <p:cNvPr id="12" name="Symbol zastępczy zawartości 11">
            <a:extLst>
              <a:ext uri="{FF2B5EF4-FFF2-40B4-BE49-F238E27FC236}">
                <a16:creationId xmlns:a16="http://schemas.microsoft.com/office/drawing/2014/main" id="{2359C1B5-ED4A-5BE8-AB90-46059F095E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3935348"/>
              </p:ext>
            </p:extLst>
          </p:nvPr>
        </p:nvGraphicFramePr>
        <p:xfrm>
          <a:off x="628650" y="1507609"/>
          <a:ext cx="7886700" cy="5213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23631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604A4D7-EA60-1F03-2E0B-B90DCAB42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BUDŻET GMINY CHOJNICE NA ROK 2024</a:t>
            </a: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 DOCHODY Z TYTUŁU PIT i CIT W 2024 W PORÓWNANIU DO LAT 2022 – 2024</a:t>
            </a:r>
            <a:b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600" b="1" dirty="0">
                <a:latin typeface="Arial" panose="020B0604020202020204" pitchFamily="34" charset="0"/>
                <a:cs typeface="Arial" panose="020B0604020202020204" pitchFamily="34" charset="0"/>
              </a:rPr>
              <a:t>DOCHODY – 21,8 MLN</a:t>
            </a:r>
            <a:endParaRPr lang="pl-PL" sz="1600" dirty="0"/>
          </a:p>
        </p:txBody>
      </p:sp>
      <p:graphicFrame>
        <p:nvGraphicFramePr>
          <p:cNvPr id="12" name="Symbol zastępczy zawartości 11">
            <a:extLst>
              <a:ext uri="{FF2B5EF4-FFF2-40B4-BE49-F238E27FC236}">
                <a16:creationId xmlns:a16="http://schemas.microsoft.com/office/drawing/2014/main" id="{2359C1B5-ED4A-5BE8-AB90-46059F095E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1646648"/>
              </p:ext>
            </p:extLst>
          </p:nvPr>
        </p:nvGraphicFramePr>
        <p:xfrm>
          <a:off x="628650" y="1467853"/>
          <a:ext cx="7886700" cy="5213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87484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9959CD4-8B5B-940A-A95D-556591639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BUDŻET GMINY CHOJNICE NA ROK 2024</a:t>
            </a: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DOCHODY MAJĄTKOWE </a:t>
            </a:r>
            <a:b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NA ROK 2024 środki na inwestycje</a:t>
            </a:r>
            <a:endParaRPr lang="pl-PL" sz="18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478F110-790E-9E14-5033-7271F9BF56A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r>
              <a:rPr lang="pl-PL" sz="2400" dirty="0"/>
              <a:t>Budowa drogi Granowo - Lichnowy </a:t>
            </a:r>
            <a:r>
              <a:rPr lang="pl-PL" sz="2400" b="1" dirty="0"/>
              <a:t>2.259.400,- (RFRD)</a:t>
            </a:r>
          </a:p>
          <a:p>
            <a:r>
              <a:rPr lang="pl-PL" sz="2400" dirty="0"/>
              <a:t>Budowa drogi pieszo-rowerowej Czartołomie </a:t>
            </a:r>
            <a:r>
              <a:rPr lang="pl-PL" sz="2400" b="1" dirty="0"/>
              <a:t>692.682,-(RFRD)</a:t>
            </a:r>
          </a:p>
          <a:p>
            <a:r>
              <a:rPr lang="pl-PL" sz="2400" dirty="0"/>
              <a:t>Przebudowa sieci wodociągowej I </a:t>
            </a:r>
            <a:r>
              <a:rPr lang="pl-PL" sz="2400" dirty="0" err="1"/>
              <a:t>i</a:t>
            </a:r>
            <a:r>
              <a:rPr lang="pl-PL" sz="2400" dirty="0"/>
              <a:t> II etap </a:t>
            </a:r>
            <a:r>
              <a:rPr lang="pl-PL" sz="2400" b="1" dirty="0"/>
              <a:t>9.490.500,- (Polski Ład)</a:t>
            </a:r>
          </a:p>
          <a:p>
            <a:r>
              <a:rPr lang="pl-PL" sz="2400" dirty="0"/>
              <a:t>Budowa dróg gminnych (Burdychowo i Wolność) </a:t>
            </a:r>
            <a:r>
              <a:rPr lang="pl-PL" sz="2400" b="1" dirty="0"/>
              <a:t>6.500.000,- (Polski Ład)</a:t>
            </a:r>
          </a:p>
          <a:p>
            <a:r>
              <a:rPr lang="pl-PL" sz="2400" dirty="0"/>
              <a:t>Budowa dróg wew. Powałki </a:t>
            </a:r>
            <a:r>
              <a:rPr lang="pl-PL" sz="2400" b="1" dirty="0"/>
              <a:t>1.999.500,- (Polski Ład)</a:t>
            </a:r>
          </a:p>
          <a:p>
            <a:r>
              <a:rPr lang="pl-PL" sz="2400" dirty="0"/>
              <a:t>Budowa ścieżki Nowa Cerkiew – Lotyń </a:t>
            </a:r>
            <a:r>
              <a:rPr lang="pl-PL" sz="2400" b="1" dirty="0"/>
              <a:t>2.500.000,- (Polski Ład)</a:t>
            </a:r>
          </a:p>
          <a:p>
            <a:r>
              <a:rPr lang="pl-PL" sz="2400" dirty="0"/>
              <a:t>Cyfryzacja Urzędu Gminy </a:t>
            </a:r>
            <a:r>
              <a:rPr lang="pl-PL" sz="2400" b="1" dirty="0"/>
              <a:t>1.664.000,- (Polski Ład)</a:t>
            </a:r>
          </a:p>
          <a:p>
            <a:r>
              <a:rPr lang="pl-PL" sz="2400" dirty="0"/>
              <a:t>Modernizacja infrastruktury oświetlenia </a:t>
            </a:r>
            <a:r>
              <a:rPr lang="pl-PL" sz="2400" b="1" dirty="0"/>
              <a:t>2.214.640,- (Polski Ład)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081881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FE65D30-8771-EBD6-56F3-729271500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20937"/>
          </a:xfrm>
        </p:spPr>
        <p:txBody>
          <a:bodyPr>
            <a:normAutofit/>
          </a:bodyPr>
          <a:lstStyle/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 BUDŻET GMINY CHOJNICE ZA ROK 2024</a:t>
            </a:r>
            <a:endParaRPr lang="pl-PL" sz="1200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9CAD0DF-F72D-1FA6-E719-2EE7B7B22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90337"/>
            <a:ext cx="7886700" cy="2903621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WYDATKI – 166,7 mln</a:t>
            </a:r>
          </a:p>
          <a:p>
            <a:pPr marL="0" indent="0">
              <a:buNone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w tym:</a:t>
            </a:r>
          </a:p>
          <a:p>
            <a:pPr marL="0" indent="0">
              <a:buNone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Wydatki bieżące – 115,1 mln </a:t>
            </a:r>
          </a:p>
          <a:p>
            <a:pPr marL="0" indent="0">
              <a:buNone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Wydatki majątkowe – 51,6 mln (załącznik inwestycyjny)</a:t>
            </a:r>
          </a:p>
          <a:p>
            <a:pPr marL="0" indent="0">
              <a:buNone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Ok. 30 procent wydatków ogółem</a:t>
            </a:r>
          </a:p>
          <a:p>
            <a:pPr marL="0" indent="0">
              <a:buNone/>
            </a:pPr>
            <a:endParaRPr lang="pl-P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502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93405BF-3F4E-1AF7-109E-901F9578A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/>
              <a:t>Wydatki budżetu w latach 2021-2024</a:t>
            </a:r>
          </a:p>
        </p:txBody>
      </p:sp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id="{43FE2C84-A958-4687-93BE-0142D034F9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1126014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5519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55732" y="1505156"/>
            <a:ext cx="5915025" cy="60096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800" b="1" u="sng" dirty="0">
                <a:latin typeface="Arial" pitchFamily="34" charset="0"/>
                <a:cs typeface="Arial" pitchFamily="34" charset="0"/>
              </a:rPr>
              <a:t>DOTACJE PODMIOTOWE DLA  NIEPUBLICZNYCH PLACÓWEK OŚWIATOWYCH DZIAŁAJĄCYCH NA TERENIE GMINY 2,2 mln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587283" y="1875286"/>
            <a:ext cx="1847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900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2DE3F7D0-FE24-4962-9D6D-86EC14DF6D97}"/>
              </a:ext>
            </a:extLst>
          </p:cNvPr>
          <p:cNvSpPr/>
          <p:nvPr/>
        </p:nvSpPr>
        <p:spPr>
          <a:xfrm>
            <a:off x="1350076" y="5643919"/>
            <a:ext cx="6439952" cy="2827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Tytuł 9">
            <a:extLst>
              <a:ext uri="{FF2B5EF4-FFF2-40B4-BE49-F238E27FC236}">
                <a16:creationId xmlns:a16="http://schemas.microsoft.com/office/drawing/2014/main" id="{34BD5C0F-3664-44D6-AEDB-4405F6F7EDCB}"/>
              </a:ext>
            </a:extLst>
          </p:cNvPr>
          <p:cNvSpPr txBox="1">
            <a:spLocks/>
          </p:cNvSpPr>
          <p:nvPr/>
        </p:nvSpPr>
        <p:spPr>
          <a:xfrm>
            <a:off x="2895600" y="1086279"/>
            <a:ext cx="4119563" cy="23544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vert="horz" wrap="square" lIns="68580" tIns="34290" rIns="68580" bIns="3429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BUDŻET GMINY CHOJNICE NA ROK 2024</a:t>
            </a:r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72386D42-591B-94CF-5340-7DD86B53F5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 dirty="0"/>
          </a:p>
          <a:p>
            <a:endParaRPr lang="pl-PL" dirty="0"/>
          </a:p>
          <a:p>
            <a:r>
              <a:rPr lang="pl-PL" dirty="0">
                <a:solidFill>
                  <a:srgbClr val="00B050"/>
                </a:solidFill>
              </a:rPr>
              <a:t>Przedszkole niepubliczne „Leśne Ludki” w Klawkowie – 293 tys. zł</a:t>
            </a:r>
          </a:p>
          <a:p>
            <a:r>
              <a:rPr lang="pl-PL" dirty="0">
                <a:solidFill>
                  <a:srgbClr val="00B050"/>
                </a:solidFill>
              </a:rPr>
              <a:t>Przedszkole niepubliczne „Akademia Maluszka” w Pawłowie – 305 tys. zł</a:t>
            </a:r>
          </a:p>
          <a:p>
            <a:r>
              <a:rPr lang="pl-PL" dirty="0">
                <a:solidFill>
                  <a:srgbClr val="00B050"/>
                </a:solidFill>
              </a:rPr>
              <a:t>Niepubliczne integracyjne Przedszkole „Leśna Kraina” w Charzykowach -1,5 mln</a:t>
            </a:r>
          </a:p>
        </p:txBody>
      </p:sp>
    </p:spTree>
    <p:extLst>
      <p:ext uri="{BB962C8B-B14F-4D97-AF65-F5344CB8AC3E}">
        <p14:creationId xmlns:p14="http://schemas.microsoft.com/office/powerpoint/2010/main" val="2146305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F20ECD5-D14E-1018-CBE1-13E7D6C76D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solidFill>
                  <a:srgbClr val="00B050"/>
                </a:solidFill>
              </a:rPr>
              <a:t>Punkt Przedszkolny „Wiśniowy Sad” w Lichnowach – 73 tys. zł</a:t>
            </a:r>
          </a:p>
          <a:p>
            <a:r>
              <a:rPr lang="pl-PL" dirty="0">
                <a:solidFill>
                  <a:srgbClr val="00B050"/>
                </a:solidFill>
              </a:rPr>
              <a:t>Punkt Przedszkolny „Kraina Smerfów) w Lichnowach – 84 tys. zł</a:t>
            </a:r>
          </a:p>
          <a:p>
            <a:r>
              <a:rPr lang="pl-PL" dirty="0">
                <a:solidFill>
                  <a:srgbClr val="FF0000"/>
                </a:solidFill>
              </a:rPr>
              <a:t>W budżecie została też zaplanowana kwota refundacji kosztów za dzieci uczęszczające do przedszkoli w innych gminach w wysokości 1.329.120,-</a:t>
            </a:r>
          </a:p>
        </p:txBody>
      </p:sp>
    </p:spTree>
    <p:extLst>
      <p:ext uri="{BB962C8B-B14F-4D97-AF65-F5344CB8AC3E}">
        <p14:creationId xmlns:p14="http://schemas.microsoft.com/office/powerpoint/2010/main" val="1263203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ytuł 23">
            <a:extLst>
              <a:ext uri="{FF2B5EF4-FFF2-40B4-BE49-F238E27FC236}">
                <a16:creationId xmlns:a16="http://schemas.microsoft.com/office/drawing/2014/main" id="{1335FC80-42C6-403D-B41D-62C45371288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88723" y="1057648"/>
            <a:ext cx="5915025" cy="2585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ctr"/>
            <a:r>
              <a:rPr lang="pl-PL" sz="1200" b="1" dirty="0">
                <a:latin typeface="Arial" panose="020B0604020202020204" pitchFamily="34" charset="0"/>
                <a:cs typeface="Arial" panose="020B0604020202020204" pitchFamily="34" charset="0"/>
              </a:rPr>
              <a:t>BUDŻET GMINY CHOJNICE NA ROK 2024</a:t>
            </a:r>
            <a:endParaRPr lang="pl-PL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AF2D6DF4-E5AC-4CA0-9D0D-BE3145A3726E}"/>
              </a:ext>
            </a:extLst>
          </p:cNvPr>
          <p:cNvSpPr txBox="1"/>
          <p:nvPr/>
        </p:nvSpPr>
        <p:spPr>
          <a:xfrm>
            <a:off x="2094400" y="1480147"/>
            <a:ext cx="5103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u="sng" dirty="0">
                <a:latin typeface="Arial" panose="020B0604020202020204" pitchFamily="34" charset="0"/>
                <a:cs typeface="Arial" panose="020B0604020202020204" pitchFamily="34" charset="0"/>
              </a:rPr>
              <a:t>PRZYCHODY, ROZCHODY I ZADŁUŻENIE </a:t>
            </a:r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9D3FCBB-8914-4BDD-9B88-F1A994C97FBE}"/>
              </a:ext>
            </a:extLst>
          </p:cNvPr>
          <p:cNvSpPr/>
          <p:nvPr/>
        </p:nvSpPr>
        <p:spPr>
          <a:xfrm>
            <a:off x="1900804" y="2463049"/>
            <a:ext cx="1646945" cy="7020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PRZYCHODY </a:t>
            </a:r>
          </a:p>
          <a:p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24 mln zł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6839CD54-D8D7-4B35-82BB-EAEB711B58CF}"/>
              </a:ext>
            </a:extLst>
          </p:cNvPr>
          <p:cNvSpPr/>
          <p:nvPr/>
        </p:nvSpPr>
        <p:spPr>
          <a:xfrm>
            <a:off x="4839947" y="1956604"/>
            <a:ext cx="2763801" cy="5064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50" dirty="0">
                <a:solidFill>
                  <a:schemeClr val="tx1"/>
                </a:solidFill>
              </a:rPr>
              <a:t> </a:t>
            </a:r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Kredyt z banku – 14,0  mln zł </a:t>
            </a: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0CD8B53A-5EB6-4BF4-BF10-0607EDBEE5BA}"/>
              </a:ext>
            </a:extLst>
          </p:cNvPr>
          <p:cNvSpPr/>
          <p:nvPr/>
        </p:nvSpPr>
        <p:spPr>
          <a:xfrm>
            <a:off x="4839947" y="3165090"/>
            <a:ext cx="2763801" cy="527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50" dirty="0">
                <a:solidFill>
                  <a:schemeClr val="tx1"/>
                </a:solidFill>
              </a:rPr>
              <a:t> </a:t>
            </a:r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Wolne środki – 10 mln zł 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C158A477-BC3C-457B-B0F6-F2E36A2E0A74}"/>
              </a:ext>
            </a:extLst>
          </p:cNvPr>
          <p:cNvSpPr/>
          <p:nvPr/>
        </p:nvSpPr>
        <p:spPr>
          <a:xfrm>
            <a:off x="4839948" y="3869419"/>
            <a:ext cx="2757264" cy="7482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Spłaty kredytów – 5,5 mln zł</a:t>
            </a:r>
          </a:p>
          <a:p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Spłata udzielonej pożyczki –  1 mln zł  </a:t>
            </a:r>
          </a:p>
        </p:txBody>
      </p:sp>
      <p:sp>
        <p:nvSpPr>
          <p:cNvPr id="18" name="Prostokąt 17">
            <a:extLst>
              <a:ext uri="{FF2B5EF4-FFF2-40B4-BE49-F238E27FC236}">
                <a16:creationId xmlns:a16="http://schemas.microsoft.com/office/drawing/2014/main" id="{774DD4F4-D084-4A5C-B306-3B77D9A489A5}"/>
              </a:ext>
            </a:extLst>
          </p:cNvPr>
          <p:cNvSpPr/>
          <p:nvPr/>
        </p:nvSpPr>
        <p:spPr>
          <a:xfrm>
            <a:off x="1917022" y="3692918"/>
            <a:ext cx="1646945" cy="7482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ROZCHODY</a:t>
            </a:r>
          </a:p>
          <a:p>
            <a:pPr algn="ctr"/>
            <a:r>
              <a: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6,5 mln zł </a:t>
            </a:r>
          </a:p>
        </p:txBody>
      </p:sp>
      <p:cxnSp>
        <p:nvCxnSpPr>
          <p:cNvPr id="16" name="Łącznik prosty ze strzałką 15">
            <a:extLst>
              <a:ext uri="{FF2B5EF4-FFF2-40B4-BE49-F238E27FC236}">
                <a16:creationId xmlns:a16="http://schemas.microsoft.com/office/drawing/2014/main" id="{6C80F732-00D2-4824-8EED-7B6EA6138E8D}"/>
              </a:ext>
            </a:extLst>
          </p:cNvPr>
          <p:cNvCxnSpPr/>
          <p:nvPr/>
        </p:nvCxnSpPr>
        <p:spPr>
          <a:xfrm>
            <a:off x="3721430" y="4233626"/>
            <a:ext cx="92480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Prostokąt 25">
            <a:extLst>
              <a:ext uri="{FF2B5EF4-FFF2-40B4-BE49-F238E27FC236}">
                <a16:creationId xmlns:a16="http://schemas.microsoft.com/office/drawing/2014/main" id="{D1953720-0AB3-4ABA-B20D-FF5D0F7C505C}"/>
              </a:ext>
            </a:extLst>
          </p:cNvPr>
          <p:cNvSpPr/>
          <p:nvPr/>
        </p:nvSpPr>
        <p:spPr>
          <a:xfrm>
            <a:off x="1143000" y="4874051"/>
            <a:ext cx="6858000" cy="6427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50" dirty="0">
                <a:solidFill>
                  <a:schemeClr val="tx1"/>
                </a:solidFill>
              </a:rPr>
              <a:t>Zadłużenie na koniec 2023 r będzie wynosiło 48.100.000 zł </a:t>
            </a:r>
          </a:p>
          <a:p>
            <a:r>
              <a:rPr lang="pl-PL" sz="13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koniec roku 2024 r. planowane jest w wysokości 55.540.000,- zł co stanowić będzie 37,19 % planowanych na ten rok dochodów budżetu gminy.</a:t>
            </a:r>
          </a:p>
        </p:txBody>
      </p:sp>
      <p:cxnSp>
        <p:nvCxnSpPr>
          <p:cNvPr id="22" name="Łącznik prosty ze strzałką 21">
            <a:extLst>
              <a:ext uri="{FF2B5EF4-FFF2-40B4-BE49-F238E27FC236}">
                <a16:creationId xmlns:a16="http://schemas.microsoft.com/office/drawing/2014/main" id="{75833F13-0BDF-4248-9673-CAB8BE19C328}"/>
              </a:ext>
            </a:extLst>
          </p:cNvPr>
          <p:cNvCxnSpPr>
            <a:cxnSpLocks/>
          </p:cNvCxnSpPr>
          <p:nvPr/>
        </p:nvCxnSpPr>
        <p:spPr>
          <a:xfrm flipV="1">
            <a:off x="3701399" y="2263251"/>
            <a:ext cx="944838" cy="3567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Łącznik prosty ze strzałką 3">
            <a:extLst>
              <a:ext uri="{FF2B5EF4-FFF2-40B4-BE49-F238E27FC236}">
                <a16:creationId xmlns:a16="http://schemas.microsoft.com/office/drawing/2014/main" id="{969F8B2B-4CE7-92A5-63FF-DB9D086C7178}"/>
              </a:ext>
            </a:extLst>
          </p:cNvPr>
          <p:cNvCxnSpPr>
            <a:cxnSpLocks/>
          </p:cNvCxnSpPr>
          <p:nvPr/>
        </p:nvCxnSpPr>
        <p:spPr>
          <a:xfrm>
            <a:off x="3721430" y="3051287"/>
            <a:ext cx="944838" cy="323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2147755"/>
      </p:ext>
    </p:extLst>
  </p:cSld>
  <p:clrMapOvr>
    <a:masterClrMapping/>
  </p:clrMapOvr>
  <p:transition spd="slow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40932C8-74F0-A237-4D2A-3375FFCCFF2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pl-PL" sz="2800" dirty="0"/>
              <a:t>Zadłużenie Gminy w stosunku do dochodów</a:t>
            </a:r>
          </a:p>
        </p:txBody>
      </p:sp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id="{D97DD0F5-66C2-9BD8-3AC2-39A3EC7FEE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28885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42825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22">
            <a:extLst>
              <a:ext uri="{FF2B5EF4-FFF2-40B4-BE49-F238E27FC236}">
                <a16:creationId xmlns:a16="http://schemas.microsoft.com/office/drawing/2014/main" id="{8CA34AE0-E947-4724-A30D-EA37585B6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1694" y="1970488"/>
            <a:ext cx="4992980" cy="102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pl-PL" sz="3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CB769554-1AF4-EF72-0199-B1DC0236B968}"/>
              </a:ext>
            </a:extLst>
          </p:cNvPr>
          <p:cNvSpPr txBox="1"/>
          <p:nvPr/>
        </p:nvSpPr>
        <p:spPr>
          <a:xfrm>
            <a:off x="1090863" y="2967335"/>
            <a:ext cx="5767137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l-PL" sz="4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l-PL" sz="4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l-PL" sz="4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l-PL" sz="4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l-PL" sz="4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Dziękuję za uwagę</a:t>
            </a:r>
          </a:p>
          <a:p>
            <a:pPr algn="ctr"/>
            <a:r>
              <a:rPr lang="pl-PL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Sporządził: </a:t>
            </a:r>
            <a:r>
              <a:rPr lang="pl-PL" sz="2000" b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Iwona Lewandowska</a:t>
            </a:r>
            <a:endParaRPr lang="pl-PL" sz="2000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7581CCA1-029A-2E62-26B8-BAD074B0F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2091"/>
            <a:ext cx="9144000" cy="249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4853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6989</TotalTime>
  <Words>654</Words>
  <Application>Microsoft Office PowerPoint</Application>
  <PresentationFormat>Pokaz na ekranie (4:3)</PresentationFormat>
  <Paragraphs>102</Paragraphs>
  <Slides>14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Motyw pakietu Office</vt:lpstr>
      <vt:lpstr>  BUDŻET GMINY CHOJNICE   na ROK 2024</vt:lpstr>
      <vt:lpstr>                  </vt:lpstr>
      <vt:lpstr>                 PODSTAWOWE WIELKOŚCI  BUDŻETU  </vt:lpstr>
      <vt:lpstr> BUDŻET GMINY CHOJNICE NA ROK 2024</vt:lpstr>
      <vt:lpstr> BUDŻETU GMINY NA ROK 2024   DOCHODY  Z TYTUŁU SUBWENCJI W 2024 W PORÓWNANIU DO LAT 2022 – 2024  DOCHODY Z SUBWENCJI – 46,8 MLN</vt:lpstr>
      <vt:lpstr>BUDŻET GMINY CHOJNICE NA ROK 2024   DOCHODY Z TYTUŁU PIT i CIT W 2024 W PORÓWNANIU DO LAT 2022 – 2024 DOCHODY – 21,8 MLN</vt:lpstr>
      <vt:lpstr>BUDŻET GMINY CHOJNICE NA ROK 2024  DOCHODY MAJĄTKOWE  NA ROK 2024 środki na inwestycje</vt:lpstr>
      <vt:lpstr> BUDŻET GMINY CHOJNICE ZA ROK 2024</vt:lpstr>
      <vt:lpstr>Wydatki budżetu w latach 2021-2024</vt:lpstr>
      <vt:lpstr>DOTACJE PODMIOTOWE DLA  NIEPUBLICZNYCH PLACÓWEK OŚWIATOWYCH DZIAŁAJĄCYCH NA TERENIE GMINY 2,2 mln</vt:lpstr>
      <vt:lpstr>Prezentacja programu PowerPoint</vt:lpstr>
      <vt:lpstr>BUDŻET GMINY CHOJNICE NA ROK 2024</vt:lpstr>
      <vt:lpstr>Zadłużenie Gminy w stosunku do dochodów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Jolanta Skuczyńska</dc:creator>
  <cp:lastModifiedBy>Gmina Chojnice</cp:lastModifiedBy>
  <cp:revision>385</cp:revision>
  <cp:lastPrinted>2023-05-17T09:20:05Z</cp:lastPrinted>
  <dcterms:created xsi:type="dcterms:W3CDTF">2019-12-02T11:09:03Z</dcterms:created>
  <dcterms:modified xsi:type="dcterms:W3CDTF">2023-12-28T07:40:03Z</dcterms:modified>
</cp:coreProperties>
</file>