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  <p:sldMasterId id="2147483701" r:id="rId2"/>
  </p:sldMasterIdLst>
  <p:notesMasterIdLst>
    <p:notesMasterId r:id="rId23"/>
  </p:notesMasterIdLst>
  <p:handoutMasterIdLst>
    <p:handoutMasterId r:id="rId24"/>
  </p:handoutMasterIdLst>
  <p:sldIdLst>
    <p:sldId id="302" r:id="rId3"/>
    <p:sldId id="342" r:id="rId4"/>
    <p:sldId id="343" r:id="rId5"/>
    <p:sldId id="344" r:id="rId6"/>
    <p:sldId id="345" r:id="rId7"/>
    <p:sldId id="346" r:id="rId8"/>
    <p:sldId id="347" r:id="rId9"/>
    <p:sldId id="352" r:id="rId10"/>
    <p:sldId id="349" r:id="rId11"/>
    <p:sldId id="350" r:id="rId12"/>
    <p:sldId id="334" r:id="rId13"/>
    <p:sldId id="335" r:id="rId14"/>
    <p:sldId id="336" r:id="rId15"/>
    <p:sldId id="338" r:id="rId16"/>
    <p:sldId id="337" r:id="rId17"/>
    <p:sldId id="339" r:id="rId18"/>
    <p:sldId id="340" r:id="rId19"/>
    <p:sldId id="341" r:id="rId20"/>
    <p:sldId id="315" r:id="rId21"/>
    <p:sldId id="351" r:id="rId22"/>
  </p:sldIdLst>
  <p:sldSz cx="10693400" cy="7562850"/>
  <p:notesSz cx="6858000" cy="9144000"/>
  <p:defaultTextStyle>
    <a:defPPr>
      <a:defRPr lang="pl-PL"/>
    </a:defPPr>
    <a:lvl1pPr marL="0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574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3148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721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6295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7869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9443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51016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2590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542"/>
    <a:srgbClr val="66B68E"/>
    <a:srgbClr val="001D77"/>
    <a:srgbClr val="001D74"/>
    <a:srgbClr val="A4AC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tyl jasny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Styl pośredni 3 — 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49" autoAdjust="0"/>
    <p:restoredTop sz="94434" autoAdjust="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502E0-0A80-4904-907B-CF97E186F161}" type="datetimeFigureOut">
              <a:rPr lang="pl-PL" smtClean="0"/>
              <a:t>17.07.2020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3DF52-E7E2-40ED-AB0D-944E6A3915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16753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85EF4-B4A6-4D1B-82BC-7429F64202E0}" type="datetimeFigureOut">
              <a:rPr lang="pl-PL" smtClean="0"/>
              <a:t>17.07.2020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143000"/>
            <a:ext cx="43624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BBA27-7B3A-4C17-85E2-BD531353D4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9358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574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3148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721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6295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7869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9443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51016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2590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38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4915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terenie całej Polski mamy </a:t>
            </a:r>
            <a:r>
              <a:rPr lang="pl-PL" sz="1369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1 500 000</a:t>
            </a:r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gospodarstw rolnych w operacie.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terenie województwa pomorskiego mamy </a:t>
            </a:r>
            <a:r>
              <a:rPr lang="pl-PL" sz="1369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41 305</a:t>
            </a:r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gospodarstw rolnych w operacie. Stanowi to </a:t>
            </a:r>
            <a:r>
              <a:rPr lang="pl-PL" sz="1369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2,75 %</a:t>
            </a:r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ogólnej liczby gospodarstw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123 gminy będziemy musieli powołać 129 koordynatorów gminnych, którzy będą pierwszą linia wsparcia dla rachmistrzów terenowych.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3725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5358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3716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9247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3.jpeg"/><Relationship Id="rId4" Type="http://schemas.openxmlformats.org/officeDocument/2006/relationships/image" Target="../media/image2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6.bin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7.bin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 userDrawn="1"/>
        </p:nvSpPr>
        <p:spPr>
          <a:xfrm>
            <a:off x="8389088" y="6815470"/>
            <a:ext cx="2304312" cy="542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31" y="311827"/>
            <a:ext cx="2977167" cy="58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68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3" name="pole tekstowe 12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4" name="pole tekstowe 13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7" name="Obiekt 6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009779752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10" name="Obiek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1998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823" y="7070601"/>
            <a:ext cx="826576" cy="280731"/>
          </a:xfrm>
          <a:prstGeom prst="rect">
            <a:avLst/>
          </a:prstGeom>
        </p:spPr>
      </p:pic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7552214" y="7009643"/>
            <a:ext cx="2893652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z="1200" smtClean="0">
                <a:solidFill>
                  <a:prstClr val="white"/>
                </a:solidFill>
              </a:rPr>
              <a:pPr/>
              <a:t>‹#›</a:t>
            </a:fld>
            <a:endParaRPr lang="pl-PL" sz="1200" dirty="0">
              <a:solidFill>
                <a:prstClr val="white"/>
              </a:solidFill>
            </a:endParaRPr>
          </a:p>
        </p:txBody>
      </p:sp>
      <p:graphicFrame>
        <p:nvGraphicFramePr>
          <p:cNvPr id="16" name="Obiekt 15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576617848"/>
              </p:ext>
            </p:extLst>
          </p:nvPr>
        </p:nvGraphicFramePr>
        <p:xfrm>
          <a:off x="196629" y="129545"/>
          <a:ext cx="2505929" cy="1085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10" name="Obiek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629" y="129545"/>
                        <a:ext cx="2505929" cy="10855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7345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k object 16"/>
          <p:cNvSpPr/>
          <p:nvPr userDrawn="1"/>
        </p:nvSpPr>
        <p:spPr>
          <a:xfrm>
            <a:off x="1" y="0"/>
            <a:ext cx="10693400" cy="7562850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053"/>
          </a:p>
        </p:txBody>
      </p:sp>
      <p:sp>
        <p:nvSpPr>
          <p:cNvPr id="4" name="bk object 16"/>
          <p:cNvSpPr/>
          <p:nvPr userDrawn="1"/>
        </p:nvSpPr>
        <p:spPr>
          <a:xfrm>
            <a:off x="508" y="3810"/>
            <a:ext cx="10692383" cy="7559040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bk object 17"/>
          <p:cNvSpPr/>
          <p:nvPr userDrawn="1"/>
        </p:nvSpPr>
        <p:spPr>
          <a:xfrm>
            <a:off x="636402" y="3078655"/>
            <a:ext cx="9108422" cy="1096281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12773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11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2" name="pole tekstowe 11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3" name="pole tekstowe 12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4" name="Obiekt 13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108009460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0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316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iekt 8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162711288"/>
              </p:ext>
            </p:extLst>
          </p:nvPr>
        </p:nvGraphicFramePr>
        <p:xfrm>
          <a:off x="196629" y="129545"/>
          <a:ext cx="2505929" cy="1085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2" name="CorelDRAW" r:id="rId3" imgW="2660233" imgH="1152878" progId="CorelDraw.Graphic.19">
                  <p:embed/>
                </p:oleObj>
              </mc:Choice>
              <mc:Fallback>
                <p:oleObj name="CorelDRAW" r:id="rId3" imgW="2660233" imgH="1152878" progId="CorelDraw.Graphic.19">
                  <p:embed/>
                  <p:pic>
                    <p:nvPicPr>
                      <p:cNvPr id="16" name="Obiek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6629" y="129545"/>
                        <a:ext cx="2505929" cy="10855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Obraz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1" name="pole tekstowe 10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2" name="pole tekstowe 11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3" name="Obiekt 12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108009460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3" name="CorelDRAW" r:id="rId6" imgW="2660233" imgH="1152878" progId="CorelDraw.Graphic.19">
                  <p:embed/>
                </p:oleObj>
              </mc:Choice>
              <mc:Fallback>
                <p:oleObj name="CorelDRAW" r:id="rId6" imgW="2660233" imgH="1152878" progId="CorelDraw.Graphic.19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4769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3" name="pole tekstowe 12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4" name="pole tekstowe 13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5" name="Obiekt 14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108009460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1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8698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1237717"/>
            <a:ext cx="9089390" cy="2632992"/>
          </a:xfrm>
        </p:spPr>
        <p:txBody>
          <a:bodyPr anchor="b"/>
          <a:lstStyle>
            <a:lvl1pPr algn="ctr">
              <a:defRPr sz="6617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2247"/>
            <a:ext cx="8020050" cy="1825938"/>
          </a:xfrm>
        </p:spPr>
        <p:txBody>
          <a:bodyPr/>
          <a:lstStyle>
            <a:lvl1pPr marL="0" indent="0" algn="ctr">
              <a:buNone/>
              <a:defRPr sz="2647"/>
            </a:lvl1pPr>
            <a:lvl2pPr marL="504200" indent="0" algn="ctr">
              <a:buNone/>
              <a:defRPr sz="2206"/>
            </a:lvl2pPr>
            <a:lvl3pPr marL="1008400" indent="0" algn="ctr">
              <a:buNone/>
              <a:defRPr sz="1985"/>
            </a:lvl3pPr>
            <a:lvl4pPr marL="1512600" indent="0" algn="ctr">
              <a:buNone/>
              <a:defRPr sz="1764"/>
            </a:lvl4pPr>
            <a:lvl5pPr marL="2016801" indent="0" algn="ctr">
              <a:buNone/>
              <a:defRPr sz="1764"/>
            </a:lvl5pPr>
            <a:lvl6pPr marL="2521001" indent="0" algn="ctr">
              <a:buNone/>
              <a:defRPr sz="1764"/>
            </a:lvl6pPr>
            <a:lvl7pPr marL="3025201" indent="0" algn="ctr">
              <a:buNone/>
              <a:defRPr sz="1764"/>
            </a:lvl7pPr>
            <a:lvl8pPr marL="3529401" indent="0" algn="ctr">
              <a:buNone/>
              <a:defRPr sz="1764"/>
            </a:lvl8pPr>
            <a:lvl9pPr marL="4033601" indent="0" algn="ctr">
              <a:buNone/>
              <a:defRPr sz="1764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377216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379339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602" y="1885463"/>
            <a:ext cx="9223058" cy="3145935"/>
          </a:xfrm>
        </p:spPr>
        <p:txBody>
          <a:bodyPr anchor="b"/>
          <a:lstStyle>
            <a:lvl1pPr>
              <a:defRPr sz="6617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602" y="5061159"/>
            <a:ext cx="9223058" cy="1654373"/>
          </a:xfrm>
        </p:spPr>
        <p:txBody>
          <a:bodyPr/>
          <a:lstStyle>
            <a:lvl1pPr marL="0" indent="0">
              <a:buNone/>
              <a:defRPr sz="2647">
                <a:solidFill>
                  <a:schemeClr val="tx1"/>
                </a:solidFill>
              </a:defRPr>
            </a:lvl1pPr>
            <a:lvl2pPr marL="504200" indent="0">
              <a:buNone/>
              <a:defRPr sz="2206">
                <a:solidFill>
                  <a:schemeClr val="tx1">
                    <a:tint val="75000"/>
                  </a:schemeClr>
                </a:solidFill>
              </a:defRPr>
            </a:lvl2pPr>
            <a:lvl3pPr marL="1008400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3pPr>
            <a:lvl4pPr marL="151260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6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210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52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94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36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424922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171" y="2013259"/>
            <a:ext cx="4544695" cy="4798559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3534" y="2013259"/>
            <a:ext cx="4544695" cy="4798559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103656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402654"/>
            <a:ext cx="9223058" cy="146180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565" y="1853949"/>
            <a:ext cx="4523809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565" y="2762541"/>
            <a:ext cx="4523809" cy="4063282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534" y="1853949"/>
            <a:ext cx="4546088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534" y="2762541"/>
            <a:ext cx="4546088" cy="4063282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0124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34689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299491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6088" y="1088912"/>
            <a:ext cx="5413534" cy="5374525"/>
          </a:xfrm>
        </p:spPr>
        <p:txBody>
          <a:bodyPr/>
          <a:lstStyle>
            <a:lvl1pPr>
              <a:defRPr sz="3529"/>
            </a:lvl1pPr>
            <a:lvl2pPr>
              <a:defRPr sz="3088"/>
            </a:lvl2pPr>
            <a:lvl3pPr>
              <a:defRPr sz="2647"/>
            </a:lvl3pPr>
            <a:lvl4pPr>
              <a:defRPr sz="2206"/>
            </a:lvl4pPr>
            <a:lvl5pPr>
              <a:defRPr sz="2206"/>
            </a:lvl5pPr>
            <a:lvl6pPr>
              <a:defRPr sz="2206"/>
            </a:lvl6pPr>
            <a:lvl7pPr>
              <a:defRPr sz="2206"/>
            </a:lvl7pPr>
            <a:lvl8pPr>
              <a:defRPr sz="2206"/>
            </a:lvl8pPr>
            <a:lvl9pPr>
              <a:defRPr sz="2206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806818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6088" y="1088912"/>
            <a:ext cx="5413534" cy="5374525"/>
          </a:xfrm>
        </p:spPr>
        <p:txBody>
          <a:bodyPr anchor="t"/>
          <a:lstStyle>
            <a:lvl1pPr marL="0" indent="0">
              <a:buNone/>
              <a:defRPr sz="3529"/>
            </a:lvl1pPr>
            <a:lvl2pPr marL="504200" indent="0">
              <a:buNone/>
              <a:defRPr sz="3088"/>
            </a:lvl2pPr>
            <a:lvl3pPr marL="1008400" indent="0">
              <a:buNone/>
              <a:defRPr sz="2647"/>
            </a:lvl3pPr>
            <a:lvl4pPr marL="1512600" indent="0">
              <a:buNone/>
              <a:defRPr sz="2206"/>
            </a:lvl4pPr>
            <a:lvl5pPr marL="2016801" indent="0">
              <a:buNone/>
              <a:defRPr sz="2206"/>
            </a:lvl5pPr>
            <a:lvl6pPr marL="2521001" indent="0">
              <a:buNone/>
              <a:defRPr sz="2206"/>
            </a:lvl6pPr>
            <a:lvl7pPr marL="3025201" indent="0">
              <a:buNone/>
              <a:defRPr sz="2206"/>
            </a:lvl7pPr>
            <a:lvl8pPr marL="3529401" indent="0">
              <a:buNone/>
              <a:defRPr sz="2206"/>
            </a:lvl8pPr>
            <a:lvl9pPr marL="4033601" indent="0">
              <a:buNone/>
              <a:defRPr sz="2206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619405"/>
      </p:ext>
    </p:extLst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957866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2465" y="402652"/>
            <a:ext cx="2305764" cy="6409166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172" y="402652"/>
            <a:ext cx="6783626" cy="6409166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620323"/>
      </p:ext>
    </p:extLst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3" name="pole tekstowe 12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4" name="pole tekstowe 13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5" name="Obiekt 14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108009460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2866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koncow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895" y="121612"/>
            <a:ext cx="5052000" cy="1079026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823" y="7070601"/>
            <a:ext cx="826576" cy="280731"/>
          </a:xfrm>
          <a:prstGeom prst="rect">
            <a:avLst/>
          </a:prstGeom>
        </p:spPr>
      </p:pic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7552214" y="7009643"/>
            <a:ext cx="2893652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z="1200" smtClean="0">
                <a:solidFill>
                  <a:prstClr val="white"/>
                </a:solidFill>
              </a:rPr>
              <a:pPr/>
              <a:t>‹#›</a:t>
            </a:fld>
            <a:endParaRPr lang="pl-PL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782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735171" y="402652"/>
            <a:ext cx="9223058" cy="1461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35171" y="2013259"/>
            <a:ext cx="9223058" cy="4798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735171" y="7009642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2F070-2A2C-45FB-A4E2-AA512856A00D}" type="datetimeFigureOut">
              <a:rPr lang="pl-PL" smtClean="0"/>
              <a:t>17.07.2020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542189" y="7009642"/>
            <a:ext cx="3609023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7552214" y="7009642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C46AF-0FF8-4BE1-954D-200D6F0CB8A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133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700" r:id="rId3"/>
    <p:sldLayoutId id="2147483727" r:id="rId4"/>
    <p:sldLayoutId id="2147483728" r:id="rId5"/>
    <p:sldLayoutId id="2147483729" r:id="rId6"/>
    <p:sldLayoutId id="2147483730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171" y="402654"/>
            <a:ext cx="9223058" cy="1461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171" y="2013259"/>
            <a:ext cx="9223058" cy="4798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171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09643"/>
            <a:ext cx="3609023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4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98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4" r:id="rId12"/>
    <p:sldLayoutId id="2147483687" r:id="rId13"/>
  </p:sldLayoutIdLst>
  <p:hf hdr="0" dt="0"/>
  <p:txStyles>
    <p:titleStyle>
      <a:lvl1pPr algn="l" defTabSz="1008400" rtl="0" eaLnBrk="1" latinLnBrk="0" hangingPunct="1">
        <a:lnSpc>
          <a:spcPct val="90000"/>
        </a:lnSpc>
        <a:spcBef>
          <a:spcPct val="0"/>
        </a:spcBef>
        <a:buNone/>
        <a:defRPr sz="48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2100" indent="-252100" algn="l" defTabSz="1008400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088" kern="1200">
          <a:solidFill>
            <a:schemeClr val="tx1"/>
          </a:solidFill>
          <a:latin typeface="+mn-lt"/>
          <a:ea typeface="+mn-ea"/>
          <a:cs typeface="+mn-cs"/>
        </a:defRPr>
      </a:lvl1pPr>
      <a:lvl2pPr marL="7563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7" kern="1200">
          <a:solidFill>
            <a:schemeClr val="tx1"/>
          </a:solidFill>
          <a:latin typeface="+mn-lt"/>
          <a:ea typeface="+mn-ea"/>
          <a:cs typeface="+mn-cs"/>
        </a:defRPr>
      </a:lvl2pPr>
      <a:lvl3pPr marL="12605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6" kern="1200">
          <a:solidFill>
            <a:schemeClr val="tx1"/>
          </a:solidFill>
          <a:latin typeface="+mn-lt"/>
          <a:ea typeface="+mn-ea"/>
          <a:cs typeface="+mn-cs"/>
        </a:defRPr>
      </a:lvl3pPr>
      <a:lvl4pPr marL="1764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2689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7731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2773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7815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285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1pPr>
      <a:lvl2pPr marL="5042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10084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5126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0168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5210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0252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5294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0336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png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1.pn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2.png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5.png"/><Relationship Id="rId10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11.png"/><Relationship Id="rId4" Type="http://schemas.openxmlformats.org/officeDocument/2006/relationships/image" Target="../media/image2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11.png"/><Relationship Id="rId4" Type="http://schemas.openxmlformats.org/officeDocument/2006/relationships/image" Target="../media/image3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11.png"/><Relationship Id="rId4" Type="http://schemas.openxmlformats.org/officeDocument/2006/relationships/image" Target="../media/image3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11.png"/><Relationship Id="rId4" Type="http://schemas.openxmlformats.org/officeDocument/2006/relationships/image" Target="../media/image3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11.png"/><Relationship Id="rId4" Type="http://schemas.openxmlformats.org/officeDocument/2006/relationships/image" Target="../media/image3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11.png"/><Relationship Id="rId4" Type="http://schemas.openxmlformats.org/officeDocument/2006/relationships/image" Target="../media/image3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11.png"/><Relationship Id="rId4" Type="http://schemas.openxmlformats.org/officeDocument/2006/relationships/image" Target="../media/image3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11.png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png"/><Relationship Id="rId5" Type="http://schemas.openxmlformats.org/officeDocument/2006/relationships/image" Target="../media/image30.emf"/><Relationship Id="rId4" Type="http://schemas.openxmlformats.org/officeDocument/2006/relationships/oleObject" Target="../embeddings/oleObject26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g"/><Relationship Id="rId5" Type="http://schemas.microsoft.com/office/2007/relationships/hdphoto" Target="../media/hdphoto1.wdp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8420987" y="6868633"/>
            <a:ext cx="2272414" cy="694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4812" y="7019039"/>
            <a:ext cx="2111801" cy="39340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2"/>
          <a:stretch/>
        </p:blipFill>
        <p:spPr>
          <a:xfrm>
            <a:off x="-9144" y="-327438"/>
            <a:ext cx="9356343" cy="8558102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16"/>
          <a:stretch/>
        </p:blipFill>
        <p:spPr>
          <a:xfrm>
            <a:off x="7990893" y="450951"/>
            <a:ext cx="2711320" cy="7189903"/>
          </a:xfrm>
          <a:prstGeom prst="rect">
            <a:avLst/>
          </a:prstGeom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629412" y="3280176"/>
            <a:ext cx="8220075" cy="909638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600" dirty="0" smtClean="0">
                <a:solidFill>
                  <a:schemeClr val="bg1"/>
                </a:solidFill>
                <a:latin typeface="Fira Sans SemiBold" panose="020B0603050000020004" pitchFamily="34" charset="0"/>
                <a:ea typeface="Arial Unicode MS" panose="020B0604020202020204" pitchFamily="34" charset="-128"/>
              </a:rPr>
              <a:t>POWSZECHNY SPIS ROLNY 2020</a:t>
            </a:r>
            <a:r>
              <a:rPr lang="pl-PL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/>
            </a:r>
            <a:br>
              <a:rPr lang="pl-PL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</a:br>
            <a:endParaRPr lang="pl-PL" sz="2700" dirty="0">
              <a:solidFill>
                <a:schemeClr val="bg1"/>
              </a:solidFill>
              <a:latin typeface="Fira Sans" panose="020B05030500000200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702654" y="4329163"/>
            <a:ext cx="6858000" cy="174527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 smtClean="0">
                <a:solidFill>
                  <a:schemeClr val="bg1"/>
                </a:solidFill>
                <a:latin typeface="Fira Sans" panose="020B0503050000020004" pitchFamily="34" charset="0"/>
              </a:rPr>
              <a:t>Spiszmy się, jak na rolników przystało!</a:t>
            </a:r>
            <a:endParaRPr lang="pl-PL" sz="2000" dirty="0">
              <a:solidFill>
                <a:schemeClr val="bg1"/>
              </a:solidFill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28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1868359" y="710189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Termin spisu</a:t>
            </a:r>
          </a:p>
        </p:txBody>
      </p:sp>
      <p:sp>
        <p:nvSpPr>
          <p:cNvPr id="5" name="Prostokąt 4"/>
          <p:cNvSpPr/>
          <p:nvPr/>
        </p:nvSpPr>
        <p:spPr>
          <a:xfrm>
            <a:off x="1693188" y="1757277"/>
            <a:ext cx="6923699" cy="16927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l-PL" sz="36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 września – 30 listopada 2020 r. </a:t>
            </a: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według stanu na dzień 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 czerwca 2020 r. godz. 24.00 </a:t>
            </a:r>
          </a:p>
        </p:txBody>
      </p:sp>
      <p:sp>
        <p:nvSpPr>
          <p:cNvPr id="6" name="Prostokąt 5"/>
          <p:cNvSpPr/>
          <p:nvPr/>
        </p:nvSpPr>
        <p:spPr>
          <a:xfrm>
            <a:off x="1581920" y="1755613"/>
            <a:ext cx="116740" cy="1694435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1024156" y="614148"/>
          <a:ext cx="821619" cy="66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8" name="CorelDRAW" r:id="rId5" imgW="1531044" imgH="1241733" progId="CorelDraw.Graphic.17">
                  <p:embed/>
                </p:oleObj>
              </mc:Choice>
              <mc:Fallback>
                <p:oleObj name="CorelDRAW" r:id="rId5" imgW="1531044" imgH="1241733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24156" y="614148"/>
                        <a:ext cx="821619" cy="666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Obraz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920" y="3609459"/>
            <a:ext cx="7029495" cy="297369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828" y="4437339"/>
            <a:ext cx="1980000" cy="13179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1946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1483967" y="2288232"/>
            <a:ext cx="7438204" cy="264687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pl-PL" sz="24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Międzynarodowe podstawy prawne: </a:t>
            </a:r>
            <a:endParaRPr lang="pl-PL" sz="2400" b="1" dirty="0" smtClean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216000" indent="-21600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pl-PL" sz="2200" b="1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Rozporządzenie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Parlamentu Europejskiego i Rady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(UE) nr 2018/1091 z dnia 18 lipca 2018 r. w sprawie zintegrowanych statystyk dotyczących gospodarstw rolnych oraz uchylenia rozporządzeń (WE) nr 1166/2008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i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(UE) nr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1337/2011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(Dz. Urz.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UE L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200 z 7.08.2018, str.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1, </a:t>
            </a:r>
            <a:b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z późn. zm.).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342663" y="2288230"/>
            <a:ext cx="141304" cy="2646000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6"/>
          <p:cNvSpPr/>
          <p:nvPr/>
        </p:nvSpPr>
        <p:spPr>
          <a:xfrm>
            <a:off x="1555418" y="292959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2890" y="4963508"/>
            <a:ext cx="1980000" cy="13179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graphicFrame>
        <p:nvGraphicFramePr>
          <p:cNvPr id="4" name="Obiekt 3"/>
          <p:cNvGraphicFramePr>
            <a:graphicFrameLocks noChangeAspect="1"/>
          </p:cNvGraphicFramePr>
          <p:nvPr>
            <p:extLst/>
          </p:nvPr>
        </p:nvGraphicFramePr>
        <p:xfrm>
          <a:off x="870045" y="545116"/>
          <a:ext cx="821560" cy="83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2" name="CorelDRAW" r:id="rId5" imgW="1288612" imgH="1303148" progId="CorelDraw.Graphic.17">
                  <p:embed/>
                </p:oleObj>
              </mc:Choice>
              <mc:Fallback>
                <p:oleObj name="CorelDRAW" r:id="rId5" imgW="1288612" imgH="1303148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0045" y="545116"/>
                        <a:ext cx="821560" cy="83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ytuł 1"/>
          <p:cNvSpPr txBox="1">
            <a:spLocks/>
          </p:cNvSpPr>
          <p:nvPr/>
        </p:nvSpPr>
        <p:spPr>
          <a:xfrm>
            <a:off x="1868359" y="705763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Podstawa </a:t>
            </a:r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prawna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75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/>
          <p:cNvSpPr/>
          <p:nvPr/>
        </p:nvSpPr>
        <p:spPr>
          <a:xfrm>
            <a:off x="1451482" y="2421476"/>
            <a:ext cx="6676544" cy="220060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pl-PL" sz="2400" b="1" dirty="0">
                <a:latin typeface="Fira Sans" panose="020B0503050000020004" pitchFamily="34" charset="0"/>
                <a:ea typeface="Fira Sans" panose="020B0503050000020004" pitchFamily="34" charset="0"/>
              </a:rPr>
              <a:t>Krajowe podstawy prawne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:</a:t>
            </a:r>
          </a:p>
          <a:p>
            <a:pPr marL="216000" indent="-2160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ustawa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z dnia 31 lipca 2019 r.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 powszechnym spisie rolnym w 2020 r.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(Dz. U. z 2019 r. poz. 1728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),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216000" indent="-216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ustawa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z dnia 29 czerwca 1995 r.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 statystyce publicznej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(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Dz. U. z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2020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r. poz.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443).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1868359" y="705763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Podstawa </a:t>
            </a:r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prawna (dok.)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319514" y="2421474"/>
            <a:ext cx="137737" cy="2200604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Elipsa 8"/>
          <p:cNvSpPr/>
          <p:nvPr/>
        </p:nvSpPr>
        <p:spPr>
          <a:xfrm>
            <a:off x="1527757" y="3078121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Elipsa 9"/>
          <p:cNvSpPr/>
          <p:nvPr/>
        </p:nvSpPr>
        <p:spPr>
          <a:xfrm>
            <a:off x="1537875" y="3972417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7489" y="4637314"/>
            <a:ext cx="1980000" cy="13179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02603" y="308057"/>
            <a:ext cx="2090797" cy="6858000"/>
          </a:xfrm>
          <a:prstGeom prst="rect">
            <a:avLst/>
          </a:prstGeom>
        </p:spPr>
      </p:pic>
      <p:graphicFrame>
        <p:nvGraphicFramePr>
          <p:cNvPr id="14" name="Obiekt 13"/>
          <p:cNvGraphicFramePr>
            <a:graphicFrameLocks noChangeAspect="1"/>
          </p:cNvGraphicFramePr>
          <p:nvPr>
            <p:extLst/>
          </p:nvPr>
        </p:nvGraphicFramePr>
        <p:xfrm>
          <a:off x="870045" y="545116"/>
          <a:ext cx="821560" cy="83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6" name="CorelDRAW" r:id="rId5" imgW="1288612" imgH="1303148" progId="CorelDraw.Graphic.17">
                  <p:embed/>
                </p:oleObj>
              </mc:Choice>
              <mc:Fallback>
                <p:oleObj name="CorelDRAW" r:id="rId5" imgW="1288612" imgH="1303148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0045" y="545116"/>
                        <a:ext cx="821560" cy="83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339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61962" y="709518"/>
            <a:ext cx="6642100" cy="481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Spis a RODO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483872" y="1836587"/>
            <a:ext cx="6965183" cy="40164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Przy przetwarzaniu danych osobowych w spisie powszechnym nie stosuje się artykułów: 15, 16, 18 i 21 rozporządzenia </a:t>
            </a:r>
            <a:r>
              <a:rPr lang="pl-PL" sz="2200" dirty="0" err="1">
                <a:latin typeface="Fira Sans" panose="020B0503050000020004" pitchFamily="34" charset="0"/>
                <a:ea typeface="Fira Sans" panose="020B0503050000020004" pitchFamily="34" charset="0"/>
              </a:rPr>
              <a:t>RODO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. Oznacza to, że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osoba, której dane są przetwarzane nie będzie mogła skorzystać z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: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dostępu (art. 15),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 sprostowania danych (art. 16),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 ograniczenia przetwarzania (art. 18),</a:t>
            </a:r>
          </a:p>
          <a:p>
            <a:pPr>
              <a:spcAft>
                <a:spcPts val="12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 sprzeciwu (art. 21).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Danej osobie może również nie przysługiwać prawo 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do żądania usunięcia danych (art. 17 ust. 3 lit. d).</a:t>
            </a:r>
          </a:p>
        </p:txBody>
      </p:sp>
      <p:sp>
        <p:nvSpPr>
          <p:cNvPr id="4" name="Prostokąt 3"/>
          <p:cNvSpPr/>
          <p:nvPr/>
        </p:nvSpPr>
        <p:spPr>
          <a:xfrm>
            <a:off x="1321512" y="1836585"/>
            <a:ext cx="167130" cy="4016486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Elipsa 8"/>
          <p:cNvSpPr/>
          <p:nvPr/>
        </p:nvSpPr>
        <p:spPr>
          <a:xfrm>
            <a:off x="1572231" y="3907801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9"/>
          <p:cNvSpPr/>
          <p:nvPr/>
        </p:nvSpPr>
        <p:spPr>
          <a:xfrm>
            <a:off x="1572231" y="348301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Elipsa 10"/>
          <p:cNvSpPr/>
          <p:nvPr/>
        </p:nvSpPr>
        <p:spPr>
          <a:xfrm>
            <a:off x="1572231" y="4713246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11"/>
          <p:cNvSpPr/>
          <p:nvPr/>
        </p:nvSpPr>
        <p:spPr>
          <a:xfrm>
            <a:off x="1572231" y="430253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9" name="Obiekt 8"/>
          <p:cNvGraphicFramePr>
            <a:graphicFrameLocks noChangeAspect="1"/>
          </p:cNvGraphicFramePr>
          <p:nvPr>
            <p:extLst/>
          </p:nvPr>
        </p:nvGraphicFramePr>
        <p:xfrm>
          <a:off x="870045" y="545116"/>
          <a:ext cx="821560" cy="83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0" name="CorelDRAW" r:id="rId4" imgW="1288612" imgH="1303148" progId="CorelDraw.Graphic.17">
                  <p:embed/>
                </p:oleObj>
              </mc:Choice>
              <mc:Fallback>
                <p:oleObj name="CorelDRAW" r:id="rId4" imgW="1288612" imgH="1303148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70045" y="545116"/>
                        <a:ext cx="821560" cy="83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08" y="4867992"/>
            <a:ext cx="10128975" cy="271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8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797175" y="710189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Kogo dotyczy spis?</a:t>
            </a:r>
          </a:p>
        </p:txBody>
      </p:sp>
      <p:grpSp>
        <p:nvGrpSpPr>
          <p:cNvPr id="4" name="Grupa 3"/>
          <p:cNvGrpSpPr/>
          <p:nvPr/>
        </p:nvGrpSpPr>
        <p:grpSpPr>
          <a:xfrm>
            <a:off x="1356294" y="1935747"/>
            <a:ext cx="7568249" cy="532453"/>
            <a:chOff x="1188000" y="1583321"/>
            <a:chExt cx="5223310" cy="532453"/>
          </a:xfrm>
        </p:grpSpPr>
        <p:sp>
          <p:nvSpPr>
            <p:cNvPr id="5" name="Prostokąt 4"/>
            <p:cNvSpPr/>
            <p:nvPr/>
          </p:nvSpPr>
          <p:spPr>
            <a:xfrm>
              <a:off x="1288956" y="1583321"/>
              <a:ext cx="5122354" cy="5324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pl-PL" sz="2200" dirty="0" smtClean="0">
                  <a:latin typeface="Fira Sans" panose="020B0503050000020004" pitchFamily="34" charset="0"/>
                  <a:ea typeface="Fira Sans" panose="020B0503050000020004" pitchFamily="34" charset="0"/>
                  <a:cs typeface="Arial" panose="020B0604020202020204" pitchFamily="34" charset="0"/>
                </a:rPr>
                <a:t>Spis rolny obejmuje:</a:t>
              </a:r>
              <a:endPara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Prostokąt 5"/>
            <p:cNvSpPr/>
            <p:nvPr/>
          </p:nvSpPr>
          <p:spPr>
            <a:xfrm>
              <a:off x="1188000" y="1583321"/>
              <a:ext cx="100956" cy="532453"/>
            </a:xfrm>
            <a:prstGeom prst="rect">
              <a:avLst/>
            </a:prstGeom>
            <a:solidFill>
              <a:srgbClr val="66B6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</p:grpSp>
      <p:sp>
        <p:nvSpPr>
          <p:cNvPr id="7" name="pole tekstowe 6"/>
          <p:cNvSpPr txBox="1"/>
          <p:nvPr/>
        </p:nvSpPr>
        <p:spPr>
          <a:xfrm>
            <a:off x="1462746" y="2646715"/>
            <a:ext cx="76446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gospodarstwa rolne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 Polsce prowadzone przez:</a:t>
            </a:r>
          </a:p>
          <a:p>
            <a:pPr marL="252000"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osoby fizyczne (w gospodarstwach indywidualnych),</a:t>
            </a:r>
          </a:p>
          <a:p>
            <a:pPr marL="252000"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osoby  prawne,</a:t>
            </a:r>
          </a:p>
          <a:p>
            <a:pPr marL="252000"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jednostki organizacyjne niemające osobowości prawnej.</a:t>
            </a:r>
          </a:p>
        </p:txBody>
      </p:sp>
      <p:sp>
        <p:nvSpPr>
          <p:cNvPr id="15" name="Elipsa 14"/>
          <p:cNvSpPr/>
          <p:nvPr/>
        </p:nvSpPr>
        <p:spPr>
          <a:xfrm>
            <a:off x="1522698" y="4078604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Elipsa 15"/>
          <p:cNvSpPr/>
          <p:nvPr/>
        </p:nvSpPr>
        <p:spPr>
          <a:xfrm>
            <a:off x="1522698" y="328049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Elipsa 16"/>
          <p:cNvSpPr/>
          <p:nvPr/>
        </p:nvSpPr>
        <p:spPr>
          <a:xfrm>
            <a:off x="1522698" y="368921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938546" y="497709"/>
          <a:ext cx="720339" cy="900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4" name="CorelDRAW" r:id="rId5" imgW="1104196" imgH="1381836" progId="CorelDraw.Graphic.17">
                  <p:embed/>
                </p:oleObj>
              </mc:Choice>
              <mc:Fallback>
                <p:oleObj name="CorelDRAW" r:id="rId5" imgW="1104196" imgH="1381836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38546" y="497709"/>
                        <a:ext cx="720339" cy="9004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Obraz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01" y="4754149"/>
            <a:ext cx="2973380" cy="180000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67" y="4754149"/>
            <a:ext cx="2699759" cy="1800000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200" y="4754149"/>
            <a:ext cx="2679104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03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/>
          <p:cNvSpPr/>
          <p:nvPr/>
        </p:nvSpPr>
        <p:spPr>
          <a:xfrm>
            <a:off x="1435397" y="1754805"/>
            <a:ext cx="7269691" cy="44935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2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Informacje dotyczące gospodarstwa rolnego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, w tym:</a:t>
            </a:r>
          </a:p>
          <a:p>
            <a:pPr>
              <a:lnSpc>
                <a:spcPct val="130000"/>
              </a:lnSpc>
            </a:pPr>
            <a:r>
              <a:rPr lang="pl-PL" sz="22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produkcja rolna,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powierzchnia,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/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pogłowie zwierząt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gospodarskich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,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chów i hodowla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ryb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,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maszyny i urządzenia w gospodarstwie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rolnym,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/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nawozy mineralne i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naturalne,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środki ochrony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roślin,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budynki gospodarskie w gospodarstwie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rolnym,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pracujący w gospodarstwie rolnym.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1331611" y="1754805"/>
            <a:ext cx="103786" cy="4493538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66B68E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861963" y="711749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Zakres informacyjny spisu 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02603" y="316681"/>
            <a:ext cx="2090797" cy="6858000"/>
          </a:xfrm>
          <a:prstGeom prst="rect">
            <a:avLst/>
          </a:prstGeom>
        </p:spPr>
      </p:pic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917279" y="592193"/>
          <a:ext cx="846144" cy="735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8" name="CorelDRAW" r:id="rId4" imgW="1260182" imgH="1095105" progId="CorelDraw.Graphic.17">
                  <p:embed/>
                </p:oleObj>
              </mc:Choice>
              <mc:Fallback>
                <p:oleObj name="CorelDRAW" r:id="rId4" imgW="1260182" imgH="1095105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17279" y="592193"/>
                        <a:ext cx="846144" cy="735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Elipsa 8"/>
          <p:cNvSpPr/>
          <p:nvPr/>
        </p:nvSpPr>
        <p:spPr>
          <a:xfrm>
            <a:off x="1647660" y="2448787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Elipsa 9"/>
          <p:cNvSpPr/>
          <p:nvPr/>
        </p:nvSpPr>
        <p:spPr>
          <a:xfrm>
            <a:off x="1651181" y="2876085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12"/>
          <p:cNvSpPr/>
          <p:nvPr/>
        </p:nvSpPr>
        <p:spPr>
          <a:xfrm>
            <a:off x="1640768" y="3309905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Elipsa 13"/>
          <p:cNvSpPr/>
          <p:nvPr/>
        </p:nvSpPr>
        <p:spPr>
          <a:xfrm>
            <a:off x="1640768" y="413227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Elipsa 14"/>
          <p:cNvSpPr/>
          <p:nvPr/>
        </p:nvSpPr>
        <p:spPr>
          <a:xfrm>
            <a:off x="1640766" y="371506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Elipsa 15"/>
          <p:cNvSpPr/>
          <p:nvPr/>
        </p:nvSpPr>
        <p:spPr>
          <a:xfrm>
            <a:off x="1659838" y="4595446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Elipsa 16"/>
          <p:cNvSpPr/>
          <p:nvPr/>
        </p:nvSpPr>
        <p:spPr>
          <a:xfrm>
            <a:off x="1640767" y="5022744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Elipsa 17"/>
          <p:cNvSpPr/>
          <p:nvPr/>
        </p:nvSpPr>
        <p:spPr>
          <a:xfrm>
            <a:off x="1659837" y="545004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Elipsa 18"/>
          <p:cNvSpPr/>
          <p:nvPr/>
        </p:nvSpPr>
        <p:spPr>
          <a:xfrm>
            <a:off x="1650962" y="5886106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1" name="Obraz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556" y="313229"/>
            <a:ext cx="2765604" cy="14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4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raz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81796" y="3862001"/>
            <a:ext cx="7775230" cy="2083762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2261" y="4677109"/>
            <a:ext cx="7709589" cy="206617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1842837" y="745158"/>
            <a:ext cx="6642100" cy="481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Metody zbierania danych w spisie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507215" y="2242879"/>
            <a:ext cx="5945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samospis</a:t>
            </a:r>
            <a:r>
              <a:rPr lang="pl-PL" sz="25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internetowy</a:t>
            </a:r>
            <a:r>
              <a:rPr lang="pl-PL" sz="2500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(CAWI), formularz </a:t>
            </a:r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czasie spisu będzie dostępny na stronie </a:t>
            </a:r>
            <a:r>
              <a:rPr lang="pl-PL" sz="20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www.spis.gov.pl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2478931" y="4180794"/>
            <a:ext cx="57435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0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wywiad telefoniczny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(CATI)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2473924" y="5027103"/>
            <a:ext cx="57435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0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wywiad bezpośredni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(CAPI)</a:t>
            </a:r>
          </a:p>
        </p:txBody>
      </p:sp>
      <p:graphicFrame>
        <p:nvGraphicFramePr>
          <p:cNvPr id="7" name="Obiekt 6"/>
          <p:cNvGraphicFramePr>
            <a:graphicFrameLocks noChangeAspect="1"/>
          </p:cNvGraphicFramePr>
          <p:nvPr>
            <p:extLst/>
          </p:nvPr>
        </p:nvGraphicFramePr>
        <p:xfrm>
          <a:off x="1031367" y="616006"/>
          <a:ext cx="651129" cy="719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1" name="CorelDRAW" r:id="rId6" imgW="1186415" imgH="1310825" progId="CorelDraw.Graphic.17">
                  <p:embed/>
                </p:oleObj>
              </mc:Choice>
              <mc:Fallback>
                <p:oleObj name="CorelDRAW" r:id="rId6" imgW="1186415" imgH="1310825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31367" y="616006"/>
                        <a:ext cx="651129" cy="7199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7" y="4296616"/>
            <a:ext cx="3867342" cy="386734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7651" y="2197793"/>
            <a:ext cx="8012884" cy="2147453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2489137" y="1841187"/>
            <a:ext cx="3016324" cy="408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PODSTAWOWA</a:t>
            </a:r>
            <a:endParaRPr lang="pl-PL" b="1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456003" y="3811165"/>
            <a:ext cx="3397010" cy="408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UZUPEŁNIAJĄCA</a:t>
            </a:r>
            <a:endParaRPr lang="pl-PL" b="1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16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42837" y="745158"/>
            <a:ext cx="6642100" cy="481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7" name="Obiekt 6"/>
          <p:cNvGraphicFramePr>
            <a:graphicFrameLocks noChangeAspect="1"/>
          </p:cNvGraphicFramePr>
          <p:nvPr>
            <p:extLst/>
          </p:nvPr>
        </p:nvGraphicFramePr>
        <p:xfrm>
          <a:off x="937576" y="2751115"/>
          <a:ext cx="820886" cy="90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6" name="CorelDRAW" r:id="rId3" imgW="1186415" imgH="1310825" progId="CorelDraw.Graphic.17">
                  <p:embed/>
                </p:oleObj>
              </mc:Choice>
              <mc:Fallback>
                <p:oleObj name="CorelDRAW" r:id="rId3" imgW="1186415" imgH="1310825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7576" y="2751115"/>
                        <a:ext cx="820886" cy="907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2022537" y="2616452"/>
            <a:ext cx="77407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Organizacja </a:t>
            </a:r>
          </a:p>
          <a:p>
            <a:r>
              <a:rPr lang="pl-PL" sz="3600" b="1" dirty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P</a:t>
            </a:r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owszechnego </a:t>
            </a:r>
            <a:r>
              <a:rPr lang="pl-PL" sz="3600" b="1" dirty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S</a:t>
            </a:r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pisu </a:t>
            </a:r>
            <a:r>
              <a:rPr lang="pl-PL" sz="3600" b="1" dirty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R</a:t>
            </a:r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olnego 2020</a:t>
            </a:r>
            <a:endParaRPr lang="pl-PL" sz="3600" b="1" dirty="0">
              <a:solidFill>
                <a:srgbClr val="008542"/>
              </a:solidFill>
              <a:latin typeface="Fira Sans Condensed Medium" panose="020B0603050000020004" pitchFamily="34" charset="-18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90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568009" y="500592"/>
          <a:ext cx="1059623" cy="91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4" name="CorelDRAW" r:id="rId3" imgW="1420009" imgH="1232521" progId="CorelDraw.Graphic.17">
                  <p:embed/>
                </p:oleObj>
              </mc:Choice>
              <mc:Fallback>
                <p:oleObj name="CorelDRAW" r:id="rId3" imgW="1420009" imgH="1232521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8009" y="500592"/>
                        <a:ext cx="1059623" cy="919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ytuł 1"/>
          <p:cNvSpPr txBox="1">
            <a:spLocks/>
          </p:cNvSpPr>
          <p:nvPr/>
        </p:nvSpPr>
        <p:spPr>
          <a:xfrm>
            <a:off x="1861962" y="719967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Struktura organizacyjna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/>
          </p:nvPr>
        </p:nvGraphicFramePr>
        <p:xfrm>
          <a:off x="568009" y="2100834"/>
          <a:ext cx="8664575" cy="4017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5" name="CorelDRAW" r:id="rId5" imgW="8664132" imgH="4018071" progId="CorelDraw.Graphic.17">
                  <p:embed/>
                </p:oleObj>
              </mc:Choice>
              <mc:Fallback>
                <p:oleObj name="CorelDRAW" r:id="rId5" imgW="8664132" imgH="4018071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8009" y="2100834"/>
                        <a:ext cx="8664575" cy="4017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78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1837065" y="719967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Zadania Gminnego Komisarza Spisowego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7" name="CorelDRAW" r:id="rId3" imgW="1034271" imgH="1249410" progId="CorelDraw.Graphic.17">
                  <p:embed/>
                </p:oleObj>
              </mc:Choice>
              <mc:Fallback>
                <p:oleObj name="CorelDRAW" r:id="rId3" imgW="1034271" imgH="1249410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769122" y="1630305"/>
            <a:ext cx="8152140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Do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zadań </a:t>
            </a:r>
            <a:r>
              <a:rPr lang="pl-PL" sz="20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gminnego komisarza spisowego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związanych z organizacją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/>
            </a:r>
            <a:b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spisu rolnego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należy:</a:t>
            </a:r>
          </a:p>
        </p:txBody>
      </p:sp>
      <p:sp>
        <p:nvSpPr>
          <p:cNvPr id="6" name="Prostokąt 5"/>
          <p:cNvSpPr/>
          <p:nvPr/>
        </p:nvSpPr>
        <p:spPr>
          <a:xfrm>
            <a:off x="646401" y="1633633"/>
            <a:ext cx="122721" cy="704557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Elipsa 25"/>
          <p:cNvSpPr/>
          <p:nvPr/>
        </p:nvSpPr>
        <p:spPr>
          <a:xfrm>
            <a:off x="1066776" y="2600573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26"/>
          <p:cNvSpPr/>
          <p:nvPr/>
        </p:nvSpPr>
        <p:spPr>
          <a:xfrm>
            <a:off x="1058622" y="3231967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1425714" y="2482208"/>
            <a:ext cx="761138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utworzenie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gminnego biura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spisowego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pozyskanie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do pracy w biurze spisowym osób o odpowiednich kwalifikacjach, posiadających zdolności operacyjne konieczne do pracy z rachmistrzami terenowymi,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tym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wyznaczenie koordynatora gminnego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– opiekuna rachmistrzów terenowych, tzw. pierwszą linię wsparcia;</a:t>
            </a: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zapewnienie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członkom biura spisowego odpowiednich warunków do pracy,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pomieszczeń do spotkań z rachmistrzami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i </a:t>
            </a:r>
            <a:r>
              <a:rPr lang="pl-PL" sz="2000" b="1" dirty="0" err="1">
                <a:latin typeface="Fira Sans" panose="020B0503050000020004" pitchFamily="34" charset="0"/>
                <a:ea typeface="Fira Sans" panose="020B0503050000020004" pitchFamily="34" charset="0"/>
              </a:rPr>
              <a:t>sal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 do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szkoleń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1" name="Elipsa 26"/>
          <p:cNvSpPr/>
          <p:nvPr/>
        </p:nvSpPr>
        <p:spPr>
          <a:xfrm>
            <a:off x="1066776" y="5072490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968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37064" y="719967"/>
            <a:ext cx="7200037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Zadania Gminnego Komisarza Spisowego (cd.)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3" name="Obiekt 2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01" name="CorelDRAW" r:id="rId3" imgW="1034271" imgH="1249410" progId="CorelDraw.Graphic.17">
                  <p:embed/>
                </p:oleObj>
              </mc:Choice>
              <mc:Fallback>
                <p:oleObj name="CorelDRAW" r:id="rId3" imgW="1034271" imgH="1249410" progId="CorelDraw.Graphic.17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7" name="Elipsa 25"/>
          <p:cNvSpPr/>
          <p:nvPr/>
        </p:nvSpPr>
        <p:spPr>
          <a:xfrm>
            <a:off x="1219084" y="1858253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26"/>
          <p:cNvSpPr/>
          <p:nvPr/>
        </p:nvSpPr>
        <p:spPr>
          <a:xfrm>
            <a:off x="1219084" y="2774770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1515734" y="1721323"/>
            <a:ext cx="773377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dokonanie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przydziału prac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poszczególnym członkom biura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spisowego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przeprowadzenie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naboru kandydatów na rachmistrzów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terenowych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1767410" y="3618773"/>
            <a:ext cx="7269691" cy="26130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l-PL" sz="1800" b="1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Kandydat </a:t>
            </a:r>
            <a:r>
              <a:rPr lang="pl-PL" sz="18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na rachmistrza terenowego 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musi </a:t>
            </a: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m.in. 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być osobą: </a:t>
            </a:r>
          </a:p>
          <a:p>
            <a:pPr>
              <a:lnSpc>
                <a:spcPct val="130000"/>
              </a:lnSpc>
            </a:pP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pełnoletnią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; </a:t>
            </a:r>
          </a:p>
          <a:p>
            <a:pPr>
              <a:lnSpc>
                <a:spcPct val="130000"/>
              </a:lnSpc>
            </a:pP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zamieszkałą 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na terenie danej gminy; </a:t>
            </a:r>
          </a:p>
          <a:p>
            <a:pPr>
              <a:lnSpc>
                <a:spcPct val="130000"/>
              </a:lnSpc>
            </a:pP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posiadającą, 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co najmniej średnie wykształcenie; </a:t>
            </a:r>
          </a:p>
          <a:p>
            <a:pPr>
              <a:lnSpc>
                <a:spcPct val="130000"/>
              </a:lnSpc>
            </a:pP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posługującą 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się językiem polskim w mowie i w piśmie; </a:t>
            </a:r>
          </a:p>
          <a:p>
            <a:pPr>
              <a:lnSpc>
                <a:spcPct val="130000"/>
              </a:lnSpc>
            </a:pP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która 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nie była skazana prawomocnym wyrokiem za umyślne </a:t>
            </a: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b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18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przestępstwo </a:t>
            </a:r>
            <a:r>
              <a:rPr lang="pl-PL" sz="18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lub umyślne przestępstwo skarbowe.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1663624" y="3618773"/>
            <a:ext cx="103786" cy="2613023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66B68E"/>
              </a:solidFill>
            </a:endParaRPr>
          </a:p>
        </p:txBody>
      </p:sp>
      <p:sp>
        <p:nvSpPr>
          <p:cNvPr id="10" name="Elipsa 25"/>
          <p:cNvSpPr/>
          <p:nvPr/>
        </p:nvSpPr>
        <p:spPr>
          <a:xfrm>
            <a:off x="1867291" y="556641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Elipsa 25"/>
          <p:cNvSpPr/>
          <p:nvPr/>
        </p:nvSpPr>
        <p:spPr>
          <a:xfrm>
            <a:off x="1867291" y="5232085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Elipsa 25"/>
          <p:cNvSpPr/>
          <p:nvPr/>
        </p:nvSpPr>
        <p:spPr>
          <a:xfrm>
            <a:off x="1867291" y="489775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25"/>
          <p:cNvSpPr/>
          <p:nvPr/>
        </p:nvSpPr>
        <p:spPr>
          <a:xfrm>
            <a:off x="1867291" y="4495337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Elipsa 25"/>
          <p:cNvSpPr/>
          <p:nvPr/>
        </p:nvSpPr>
        <p:spPr>
          <a:xfrm>
            <a:off x="1867292" y="4161010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0080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37064" y="719967"/>
            <a:ext cx="7200037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Zadania Gminnego Komisarza Spisowego (cd.)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3" name="Obiekt 2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3" name="CorelDRAW" r:id="rId3" imgW="1034271" imgH="1249410" progId="CorelDraw.Graphic.17">
                  <p:embed/>
                </p:oleObj>
              </mc:Choice>
              <mc:Fallback>
                <p:oleObj name="CorelDRAW" r:id="rId3" imgW="1034271" imgH="1249410" progId="CorelDraw.Graphic.17">
                  <p:embed/>
                  <p:pic>
                    <p:nvPicPr>
                      <p:cNvPr id="3" name="Obiek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5" name="Elipsa 25"/>
          <p:cNvSpPr/>
          <p:nvPr/>
        </p:nvSpPr>
        <p:spPr>
          <a:xfrm>
            <a:off x="1148385" y="1885470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26"/>
          <p:cNvSpPr/>
          <p:nvPr/>
        </p:nvSpPr>
        <p:spPr>
          <a:xfrm>
            <a:off x="1148383" y="342031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515734" y="1721323"/>
            <a:ext cx="768688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wsparcie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WBS w zorganizowaniu szkolenia dla kandydatów na rachmistrzów terenowych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,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w tym zapewnienie </a:t>
            </a:r>
            <a:r>
              <a:rPr lang="pl-PL" sz="2000" dirty="0" err="1">
                <a:latin typeface="Fira Sans" panose="020B0503050000020004" pitchFamily="34" charset="0"/>
                <a:ea typeface="Fira Sans" panose="020B0503050000020004" pitchFamily="34" charset="0"/>
              </a:rPr>
              <a:t>sal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,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dokonanie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kwalifikacji osób spełniających wymogi konieczne do pracy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charakterze rachmistrza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terenowego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zapewnienie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bezpłatnego dostępu do pomieszczenia wyposażonego w sprzęt komputerowy z zainstalowanym oprogramowaniem umożliwiającym przeprowadzenie </a:t>
            </a:r>
            <a:r>
              <a:rPr lang="pl-PL" sz="2000" dirty="0" err="1">
                <a:latin typeface="Fira Sans" panose="020B0503050000020004" pitchFamily="34" charset="0"/>
                <a:ea typeface="Fira Sans" panose="020B0503050000020004" pitchFamily="34" charset="0"/>
              </a:rPr>
              <a:t>samospisu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 internetowego,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czyli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utworzenie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tzw.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punktów spisowych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czuwanie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nad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przestrzeganiem tajemnicy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statystycznej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0" name="Elipsa 26"/>
          <p:cNvSpPr/>
          <p:nvPr/>
        </p:nvSpPr>
        <p:spPr>
          <a:xfrm>
            <a:off x="1148384" y="491668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2858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37064" y="719967"/>
            <a:ext cx="7200037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Zadania Gminnego Komisarza Spisowego (cd.)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3" name="Obiekt 2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45" name="CorelDRAW" r:id="rId3" imgW="1034271" imgH="1249410" progId="CorelDraw.Graphic.17">
                  <p:embed/>
                </p:oleObj>
              </mc:Choice>
              <mc:Fallback>
                <p:oleObj name="CorelDRAW" r:id="rId3" imgW="1034271" imgH="1249410" progId="CorelDraw.Graphic.17">
                  <p:embed/>
                  <p:pic>
                    <p:nvPicPr>
                      <p:cNvPr id="3" name="Obiek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5" name="Elipsa 25"/>
          <p:cNvSpPr/>
          <p:nvPr/>
        </p:nvSpPr>
        <p:spPr>
          <a:xfrm>
            <a:off x="1066776" y="1885470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26"/>
          <p:cNvSpPr/>
          <p:nvPr/>
        </p:nvSpPr>
        <p:spPr>
          <a:xfrm>
            <a:off x="1058622" y="2786496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515734" y="1781015"/>
            <a:ext cx="774401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zapewnienie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bezpiecznych warunków pracy rachmistrzom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terenowym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nadzorowanie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akcji informacyjno-popularyzacyjnej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zmierzającej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do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wytworzenia w społeczeństwie przychylnej atmosfery do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spisu rolnego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,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tym zaufania do rachmistrzów telefonicznych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     i terenowych oraz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uzyskania jak najwyższego wskaźnika udziału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tym spisie poprzez </a:t>
            </a:r>
            <a:r>
              <a:rPr lang="pl-PL" sz="2000" b="1" dirty="0" err="1">
                <a:latin typeface="Fira Sans" panose="020B0503050000020004" pitchFamily="34" charset="0"/>
                <a:ea typeface="Fira Sans" panose="020B0503050000020004" pitchFamily="34" charset="0"/>
              </a:rPr>
              <a:t>samospis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internetowy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rozpatrywanie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wniosków i skarg obywateli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, a w przypadku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odmowy udzielenia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informacji przez osoby podlegające spisaniu, interweniowanie w celu skutecznego przeprowadzenia wywiadu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spisowego;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Elipsa 26"/>
          <p:cNvSpPr/>
          <p:nvPr/>
        </p:nvSpPr>
        <p:spPr>
          <a:xfrm>
            <a:off x="1066776" y="461529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3040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37064" y="719967"/>
            <a:ext cx="7342105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Zadania Gminnego Komisarza Spisowego (dok.)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3" name="Obiekt 2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70" name="CorelDRAW" r:id="rId3" imgW="1034271" imgH="1249410" progId="CorelDraw.Graphic.17">
                  <p:embed/>
                </p:oleObj>
              </mc:Choice>
              <mc:Fallback>
                <p:oleObj name="CorelDRAW" r:id="rId3" imgW="1034271" imgH="1249410" progId="CorelDraw.Graphic.17">
                  <p:embed/>
                  <p:pic>
                    <p:nvPicPr>
                      <p:cNvPr id="3" name="Obiek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5" name="Elipsa 25"/>
          <p:cNvSpPr/>
          <p:nvPr/>
        </p:nvSpPr>
        <p:spPr>
          <a:xfrm>
            <a:off x="1192779" y="217696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26"/>
          <p:cNvSpPr/>
          <p:nvPr/>
        </p:nvSpPr>
        <p:spPr>
          <a:xfrm>
            <a:off x="1192778" y="371824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547444" y="2054894"/>
            <a:ext cx="79213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bieżący monitoring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wszystkich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prac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związanych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 realizacją spisu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na terenie gminy, w tym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ocena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wszelkich zagrożeń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i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niezwłoczne zgłaszanie ich do zastępcy wojewódzkiego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komisarza spisowego;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rozwiązanie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(po zakończeniu zadań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spisowych)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gminnego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biura spisowego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70545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37064" y="719967"/>
            <a:ext cx="7342105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Zadania Gminnego Biura Spisowego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3" name="Obiekt 2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92" name="CorelDRAW" r:id="rId3" imgW="1034271" imgH="1249410" progId="CorelDraw.Graphic.17">
                  <p:embed/>
                </p:oleObj>
              </mc:Choice>
              <mc:Fallback>
                <p:oleObj name="CorelDRAW" r:id="rId3" imgW="1034271" imgH="1249410" progId="CorelDraw.Graphic.17">
                  <p:embed/>
                  <p:pic>
                    <p:nvPicPr>
                      <p:cNvPr id="3" name="Obiek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6" name="Elipsa 26"/>
          <p:cNvSpPr/>
          <p:nvPr/>
        </p:nvSpPr>
        <p:spPr>
          <a:xfrm>
            <a:off x="1066776" y="220041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515734" y="1721323"/>
            <a:ext cx="792134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uczestnictwo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w szkoleniu organizowanym przez Wojewódzkie Biuro Spisowe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oraz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zorganizowanie szkoleń dla rachmistrzów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, prowadzonych przez wojewódzkie biuro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spisowe; </a:t>
            </a: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przeprowadzenie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na terenie gminy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akcji popularyzacyjnej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o spisie rolnym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</a:p>
          <a:p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przeprowadzenie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akcji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informacyjnej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zakresie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naboru kandydatów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na rachmistrzów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terenowych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Elipsa 26"/>
          <p:cNvSpPr/>
          <p:nvPr/>
        </p:nvSpPr>
        <p:spPr>
          <a:xfrm>
            <a:off x="1102086" y="342407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Elipsa 26"/>
          <p:cNvSpPr/>
          <p:nvPr/>
        </p:nvSpPr>
        <p:spPr>
          <a:xfrm>
            <a:off x="1124430" y="4342293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7127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37064" y="719967"/>
            <a:ext cx="7342105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Zadania Gminnego Biura Spisowego (dok.)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3" name="Obiekt 2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14" name="CorelDRAW" r:id="rId3" imgW="1034271" imgH="1249410" progId="CorelDraw.Graphic.17">
                  <p:embed/>
                </p:oleObj>
              </mc:Choice>
              <mc:Fallback>
                <p:oleObj name="CorelDRAW" r:id="rId3" imgW="1034271" imgH="1249410" progId="CorelDraw.Graphic.17">
                  <p:embed/>
                  <p:pic>
                    <p:nvPicPr>
                      <p:cNvPr id="3" name="Obiek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5" name="Elipsa 25"/>
          <p:cNvSpPr/>
          <p:nvPr/>
        </p:nvSpPr>
        <p:spPr>
          <a:xfrm>
            <a:off x="1066776" y="181513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26"/>
          <p:cNvSpPr/>
          <p:nvPr/>
        </p:nvSpPr>
        <p:spPr>
          <a:xfrm>
            <a:off x="1058622" y="2418393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515734" y="1674431"/>
            <a:ext cx="792134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zorganizowanie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odprawy </a:t>
            </a:r>
            <a:r>
              <a:rPr lang="pl-PL" sz="2000" b="1" dirty="0" err="1">
                <a:latin typeface="Fira Sans" panose="020B0503050000020004" pitchFamily="34" charset="0"/>
                <a:ea typeface="Fira Sans" panose="020B0503050000020004" pitchFamily="34" charset="0"/>
              </a:rPr>
              <a:t>przedspisowej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dla rachmistrzów; </a:t>
            </a:r>
          </a:p>
          <a:p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przekazywanie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do wojewódzkiego biura spisowego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meldunków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o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przebiegu prac spisowych na terenie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gminy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;</a:t>
            </a: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kontrola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przebiegu realizacji spisu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, bezzwłoczne zgłaszanie do gminnego komisarza spisowego wszelkich problemów organizacyjnych, a do wojewódzkiego biura spisowego wszelkich problemów metodologicznych nie rozstrzygniętych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instrukcyjnie;</a:t>
            </a: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udzielanie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pomocy rachmistrzom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terenowym we wszystkich sytuacjach zagrażających bezpieczeństwu rachmistrzów lub mogących spowodować niekompletność wyników </a:t>
            </a:r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spisu;</a:t>
            </a:r>
          </a:p>
          <a:p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sporządzenie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raportu z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przebiegu </a:t>
            </a:r>
            <a:r>
              <a:rPr lang="pl-PL" sz="2000" b="1" dirty="0">
                <a:latin typeface="Fira Sans" panose="020B0503050000020004" pitchFamily="34" charset="0"/>
                <a:ea typeface="Fira Sans" panose="020B0503050000020004" pitchFamily="34" charset="0"/>
              </a:rPr>
              <a:t>spisu </a:t>
            </a:r>
            <a:r>
              <a:rPr lang="pl-PL" sz="20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rolnego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i przesłanie drogą mailową do WBS.</a:t>
            </a:r>
          </a:p>
          <a:p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Elipsa 26"/>
          <p:cNvSpPr/>
          <p:nvPr/>
        </p:nvSpPr>
        <p:spPr>
          <a:xfrm>
            <a:off x="1066776" y="332576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Elipsa 26"/>
          <p:cNvSpPr/>
          <p:nvPr/>
        </p:nvSpPr>
        <p:spPr>
          <a:xfrm>
            <a:off x="1056592" y="4873220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Elipsa 26"/>
          <p:cNvSpPr/>
          <p:nvPr/>
        </p:nvSpPr>
        <p:spPr>
          <a:xfrm>
            <a:off x="1056592" y="607036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0563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2028092" y="719967"/>
            <a:ext cx="7151077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Wstępny harmonogram  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4418398"/>
              </p:ext>
            </p:extLst>
          </p:nvPr>
        </p:nvGraphicFramePr>
        <p:xfrm>
          <a:off x="1024156" y="614148"/>
          <a:ext cx="821619" cy="66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40" name="CorelDRAW" r:id="rId3" imgW="1531044" imgH="1241733" progId="CorelDraw.Graphic.17">
                  <p:embed/>
                </p:oleObj>
              </mc:Choice>
              <mc:Fallback>
                <p:oleObj name="CorelDRAW" r:id="rId3" imgW="1531044" imgH="1241733" progId="CorelDraw.Graphic.17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4156" y="614148"/>
                        <a:ext cx="821619" cy="666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999805"/>
              </p:ext>
            </p:extLst>
          </p:nvPr>
        </p:nvGraphicFramePr>
        <p:xfrm>
          <a:off x="750278" y="1836914"/>
          <a:ext cx="9293910" cy="4587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2744">
                  <a:extLst>
                    <a:ext uri="{9D8B030D-6E8A-4147-A177-3AD203B41FA5}">
                      <a16:colId xmlns:a16="http://schemas.microsoft.com/office/drawing/2014/main" xmlns="" val="968522704"/>
                    </a:ext>
                  </a:extLst>
                </a:gridCol>
                <a:gridCol w="6091166">
                  <a:extLst>
                    <a:ext uri="{9D8B030D-6E8A-4147-A177-3AD203B41FA5}">
                      <a16:colId xmlns:a16="http://schemas.microsoft.com/office/drawing/2014/main" xmlns="" val="644093364"/>
                    </a:ext>
                  </a:extLst>
                </a:gridCol>
              </a:tblGrid>
              <a:tr h="18542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8 czerwca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>
                    <a:lnL w="12700" cap="flat" cmpd="sng" algn="ctr">
                      <a:solidFill>
                        <a:srgbClr val="0085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powołanie Gminnego Biura Spisowego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1071002820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pl-PL" sz="1600" b="1" baseline="0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8 czerwca – 30 listopada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>
                    <a:lnL w="12700" cap="flat" cmpd="sng" algn="ctr">
                      <a:solidFill>
                        <a:srgbClr val="0085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prowadzenie akcji popularyzującej spis rolny, w tym </a:t>
                      </a:r>
                      <a:r>
                        <a:rPr lang="pl-PL" sz="1600" dirty="0" err="1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samospis</a:t>
                      </a:r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 internetowy wśród mieszkańców gminy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15 czerwca – 8</a:t>
                      </a:r>
                      <a:r>
                        <a:rPr lang="pl-PL" sz="1600" b="1" baseline="0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 lipca</a:t>
                      </a:r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nabór kandydatów na rachmistrzów terenowych –</a:t>
                      </a:r>
                      <a:r>
                        <a:rPr lang="pl-PL" sz="1600" baseline="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 </a:t>
                      </a:r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przeprowadza </a:t>
                      </a:r>
                      <a:r>
                        <a:rPr lang="pl-PL" sz="1600" baseline="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gmina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152616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13 lipca – 11</a:t>
                      </a:r>
                      <a:r>
                        <a:rPr lang="pl-PL" sz="1600" b="1" baseline="0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 września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szkolenia kandydatów na rachmistrzów terenowych – szkolenia prowadzą trenerzy Urzędu</a:t>
                      </a:r>
                      <a:r>
                        <a:rPr lang="pl-PL" sz="1600" baseline="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 Statystycznego w Gdańsku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19581389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15 lipca – 13 września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zawarcie umów z rachmistrzami terenowymi – umowa zlecenie zawierana jest z Dyrektorem Urzędu jako Zastępcą Wojewódzkiego Komisarza Spisowego</a:t>
                      </a: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4194009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1-11 grudnia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przygotowanie i przekazanie raportu z przebiegu spisu do WBS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14763391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1-22 grudnia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rozliczenia finansowe z rachmistrzami spisowymi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31480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1-22 grudnia 2020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rozliczenia finansowe z urzędami gmin, w tym z liderami gminnymi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1691989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solidFill>
                            <a:srgbClr val="008542"/>
                          </a:solidFill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8 stycznia 2021 r.</a:t>
                      </a:r>
                      <a:endParaRPr lang="pl-PL" sz="1600" b="1" dirty="0">
                        <a:solidFill>
                          <a:srgbClr val="008542"/>
                        </a:solidFill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rozwiązanie Gminnego Biura Spisowego</a:t>
                      </a:r>
                      <a:endParaRPr lang="pl-PL" sz="1600" dirty="0"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</a:txBody>
                  <a:tcPr marL="72000" marR="36000"/>
                </a:tc>
                <a:extLst>
                  <a:ext uri="{0D108BD9-81ED-4DB2-BD59-A6C34878D82A}">
                    <a16:rowId xmlns:a16="http://schemas.microsoft.com/office/drawing/2014/main" xmlns="" val="28902557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735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1837065" y="719967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Informacje o </a:t>
            </a:r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spisie rolnym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758980" y="1497370"/>
            <a:ext cx="6720185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32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algn="ctr">
              <a:spcAft>
                <a:spcPts val="1200"/>
              </a:spcAft>
            </a:pPr>
            <a:r>
              <a:rPr lang="pl-PL" sz="25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Więcej informacji o spisie na:</a:t>
            </a:r>
            <a:r>
              <a:rPr lang="pl-PL" sz="25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</a:p>
          <a:p>
            <a:pPr algn="ctr"/>
            <a:r>
              <a:rPr lang="pl-PL" sz="5400" b="1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spisrolny.gov.pl</a:t>
            </a:r>
            <a:endParaRPr lang="pl-PL" sz="5400" b="1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019509"/>
              </p:ext>
            </p:extLst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79" name="CorelDRAW" r:id="rId4" imgW="1034271" imgH="1249410" progId="CorelDraw.Graphic.17">
                  <p:embed/>
                </p:oleObj>
              </mc:Choice>
              <mc:Fallback>
                <p:oleObj name="CorelDRAW" r:id="rId4" imgW="1034271" imgH="1249410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48" y="3836504"/>
            <a:ext cx="6232481" cy="263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9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6" t="-1" r="34724" b="-3737"/>
          <a:stretch/>
        </p:blipFill>
        <p:spPr>
          <a:xfrm>
            <a:off x="-18661" y="-1465332"/>
            <a:ext cx="7635164" cy="1146464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987040" y="3636046"/>
            <a:ext cx="365313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pl-PL" sz="3500" dirty="0">
                <a:solidFill>
                  <a:srgbClr val="001D77"/>
                </a:solidFill>
                <a:latin typeface="Fira Sans Condensed Medium" panose="020B0603050000020004" pitchFamily="34" charset="-18"/>
              </a:rPr>
              <a:t>Dziękuję za uwagę</a:t>
            </a:r>
            <a:endParaRPr lang="pl-PL" sz="3500" spc="-50" dirty="0">
              <a:latin typeface="Fira Sans Condensed Book" panose="020B0503050000020004" pitchFamily="34" charset="-18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3641"/>
          <a:stretch/>
        </p:blipFill>
        <p:spPr>
          <a:xfrm>
            <a:off x="8094278" y="372045"/>
            <a:ext cx="2607934" cy="7376851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33" y="5274035"/>
            <a:ext cx="8848751" cy="117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4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4593</TotalTime>
  <Words>746</Words>
  <Application>Microsoft Office PowerPoint</Application>
  <PresentationFormat>Niestandardowy</PresentationFormat>
  <Paragraphs>126</Paragraphs>
  <Slides>20</Slides>
  <Notes>6</Notes>
  <HiddenSlides>0</HiddenSlides>
  <MMClips>0</MMClips>
  <ScaleCrop>false</ScaleCrop>
  <HeadingPairs>
    <vt:vector size="8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31" baseType="lpstr">
      <vt:lpstr>Arial Unicode MS</vt:lpstr>
      <vt:lpstr>Arial</vt:lpstr>
      <vt:lpstr>Calibri</vt:lpstr>
      <vt:lpstr>Calibri Light</vt:lpstr>
      <vt:lpstr>Fira Sans</vt:lpstr>
      <vt:lpstr>Fira Sans Condensed Book</vt:lpstr>
      <vt:lpstr>Fira Sans Condensed Medium</vt:lpstr>
      <vt:lpstr>Fira Sans SemiBold</vt:lpstr>
      <vt:lpstr>Projekt niestandardowy</vt:lpstr>
      <vt:lpstr>1_Motyw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ATC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Kloz Małgorzata</dc:creator>
  <cp:lastModifiedBy>Kloz Małgorzata</cp:lastModifiedBy>
  <cp:revision>528</cp:revision>
  <dcterms:created xsi:type="dcterms:W3CDTF">2018-01-18T08:32:27Z</dcterms:created>
  <dcterms:modified xsi:type="dcterms:W3CDTF">2020-07-17T12:39:42Z</dcterms:modified>
</cp:coreProperties>
</file>